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53" d="100"/>
          <a:sy n="53" d="100"/>
        </p:scale>
        <p:origin x="782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FBA07-B86E-406D-9B38-1B5E473940D5}" type="datetimeFigureOut">
              <a:rPr lang="tr-TR" smtClean="0"/>
              <a:t>28.08.2024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0EB6E-4D28-4014-9EEB-BE7DECC7874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408332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FBA07-B86E-406D-9B38-1B5E473940D5}" type="datetimeFigureOut">
              <a:rPr lang="tr-TR" smtClean="0"/>
              <a:t>28.08.2024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0EB6E-4D28-4014-9EEB-BE7DECC7874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46049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FBA07-B86E-406D-9B38-1B5E473940D5}" type="datetimeFigureOut">
              <a:rPr lang="tr-TR" smtClean="0"/>
              <a:t>28.08.2024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0EB6E-4D28-4014-9EEB-BE7DECC7874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043628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FBA07-B86E-406D-9B38-1B5E473940D5}" type="datetimeFigureOut">
              <a:rPr lang="tr-TR" smtClean="0"/>
              <a:t>28.08.2024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0EB6E-4D28-4014-9EEB-BE7DECC7874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372853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FBA07-B86E-406D-9B38-1B5E473940D5}" type="datetimeFigureOut">
              <a:rPr lang="tr-TR" smtClean="0"/>
              <a:t>28.08.2024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0EB6E-4D28-4014-9EEB-BE7DECC7874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209417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FBA07-B86E-406D-9B38-1B5E473940D5}" type="datetimeFigureOut">
              <a:rPr lang="tr-TR" smtClean="0"/>
              <a:t>28.08.2024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0EB6E-4D28-4014-9EEB-BE7DECC7874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607342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FBA07-B86E-406D-9B38-1B5E473940D5}" type="datetimeFigureOut">
              <a:rPr lang="tr-TR" smtClean="0"/>
              <a:t>28.08.2024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0EB6E-4D28-4014-9EEB-BE7DECC7874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397624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FBA07-B86E-406D-9B38-1B5E473940D5}" type="datetimeFigureOut">
              <a:rPr lang="tr-TR" smtClean="0"/>
              <a:t>28.08.2024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0EB6E-4D28-4014-9EEB-BE7DECC7874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32657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FBA07-B86E-406D-9B38-1B5E473940D5}" type="datetimeFigureOut">
              <a:rPr lang="tr-TR" smtClean="0"/>
              <a:t>28.08.2024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0EB6E-4D28-4014-9EEB-BE7DECC7874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067287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FBA07-B86E-406D-9B38-1B5E473940D5}" type="datetimeFigureOut">
              <a:rPr lang="tr-TR" smtClean="0"/>
              <a:t>28.08.2024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0EB6E-4D28-4014-9EEB-BE7DECC7874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843279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FBA07-B86E-406D-9B38-1B5E473940D5}" type="datetimeFigureOut">
              <a:rPr lang="tr-TR" smtClean="0"/>
              <a:t>28.08.2024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0EB6E-4D28-4014-9EEB-BE7DECC7874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837293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CFBA07-B86E-406D-9B38-1B5E473940D5}" type="datetimeFigureOut">
              <a:rPr lang="tr-TR" smtClean="0"/>
              <a:t>28.08.2024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50EB6E-4D28-4014-9EEB-BE7DECC7874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079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1251797" y="660791"/>
            <a:ext cx="1015643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GELİR</a:t>
            </a:r>
            <a:r>
              <a:rPr lang="tr-TR" sz="2800" spc="-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TABLOSU-GELİR</a:t>
            </a:r>
            <a:r>
              <a:rPr lang="tr-TR" sz="2800" spc="-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8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HESAPLARI</a:t>
            </a:r>
            <a:endParaRPr lang="tr-TR" sz="2800" dirty="0"/>
          </a:p>
        </p:txBody>
      </p:sp>
      <p:sp>
        <p:nvSpPr>
          <p:cNvPr id="5" name="Dikdörtgen 4"/>
          <p:cNvSpPr/>
          <p:nvPr/>
        </p:nvSpPr>
        <p:spPr>
          <a:xfrm>
            <a:off x="1251797" y="1304836"/>
            <a:ext cx="1015643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b="1" dirty="0" smtClean="0"/>
              <a:t>60 BRÜT SATIŞLAR</a:t>
            </a:r>
          </a:p>
          <a:p>
            <a:r>
              <a:rPr lang="tr-TR" sz="2400" dirty="0" smtClean="0"/>
              <a:t>600 YURTİÇİ SATIŞLAR</a:t>
            </a:r>
          </a:p>
          <a:p>
            <a:r>
              <a:rPr lang="tr-TR" sz="2400" dirty="0" smtClean="0"/>
              <a:t>601 YURTDIŞI SATIŞLAR</a:t>
            </a:r>
          </a:p>
          <a:p>
            <a:r>
              <a:rPr lang="tr-TR" sz="2400" dirty="0" smtClean="0"/>
              <a:t>602 DİĞER GELİRLER</a:t>
            </a:r>
            <a:endParaRPr lang="tr-TR" sz="2400" dirty="0"/>
          </a:p>
        </p:txBody>
      </p:sp>
      <p:sp>
        <p:nvSpPr>
          <p:cNvPr id="45" name="Dikdörtgen 44"/>
          <p:cNvSpPr/>
          <p:nvPr/>
        </p:nvSpPr>
        <p:spPr>
          <a:xfrm>
            <a:off x="1251796" y="2995321"/>
            <a:ext cx="1033060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0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Örnek:</a:t>
            </a:r>
            <a:r>
              <a:rPr lang="tr-TR" sz="2000" b="1" spc="-5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İşletme,</a:t>
            </a:r>
            <a:r>
              <a:rPr lang="tr-TR" sz="2000" spc="-6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KDV</a:t>
            </a:r>
            <a:r>
              <a:rPr lang="tr-TR" sz="2000" spc="-6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hariç</a:t>
            </a:r>
            <a:r>
              <a:rPr lang="tr-TR" sz="2000" spc="-6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4.000</a:t>
            </a:r>
            <a:r>
              <a:rPr lang="tr-TR" sz="2000" spc="-6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TL'lik</a:t>
            </a:r>
            <a:r>
              <a:rPr lang="tr-TR" sz="2000" spc="-6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mal</a:t>
            </a:r>
            <a:r>
              <a:rPr lang="tr-TR" sz="2000" spc="-6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satmış</a:t>
            </a:r>
            <a:r>
              <a:rPr lang="tr-TR" sz="2000" spc="-5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ve</a:t>
            </a:r>
            <a:r>
              <a:rPr lang="tr-TR" sz="2000" spc="-6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mal</a:t>
            </a:r>
            <a:r>
              <a:rPr lang="tr-TR" sz="2000" spc="-5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bedelinin</a:t>
            </a:r>
            <a:r>
              <a:rPr lang="tr-TR" sz="2000" spc="-6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3000</a:t>
            </a:r>
            <a:r>
              <a:rPr lang="tr-TR" sz="2000" spc="-6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TL'lik</a:t>
            </a:r>
            <a:r>
              <a:rPr lang="tr-TR" sz="2000" spc="-6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kısmı için çek vermiş, kalan tutarı nakit ödemiştir.</a:t>
            </a:r>
            <a:endParaRPr lang="tr-TR" sz="2000" dirty="0"/>
          </a:p>
        </p:txBody>
      </p:sp>
      <p:pic>
        <p:nvPicPr>
          <p:cNvPr id="46" name="Resim 4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87468" y="3824032"/>
            <a:ext cx="9386931" cy="2881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89403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3983" y="1705643"/>
            <a:ext cx="10548073" cy="3824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74409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1127" y="704141"/>
            <a:ext cx="10170702" cy="5653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96095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24611" y="799424"/>
            <a:ext cx="10083617" cy="58190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56133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1727200" y="1228582"/>
            <a:ext cx="8955314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b="1" dirty="0" smtClean="0"/>
              <a:t>64 DİĞER FAALİYETLERDEN OLAĞAN GELİR VE KARLAR</a:t>
            </a:r>
          </a:p>
          <a:p>
            <a:r>
              <a:rPr lang="tr-TR" sz="2800" dirty="0" smtClean="0"/>
              <a:t>640 İŞTİRAKLERDEN TEMETTÜ GELİRLERİ</a:t>
            </a:r>
          </a:p>
          <a:p>
            <a:r>
              <a:rPr lang="tr-TR" sz="2800" dirty="0" smtClean="0"/>
              <a:t>641 BAĞLI ORTAKLIKLARDAN TEMETTÜ GELİRLERİ</a:t>
            </a:r>
          </a:p>
          <a:p>
            <a:r>
              <a:rPr lang="tr-TR" sz="2800" dirty="0" smtClean="0"/>
              <a:t>642 FAİZ GELİRLERİ</a:t>
            </a:r>
          </a:p>
          <a:p>
            <a:r>
              <a:rPr lang="tr-TR" sz="2800" dirty="0" smtClean="0"/>
              <a:t>643 KOMİSYON GELİRLERİ</a:t>
            </a:r>
          </a:p>
          <a:p>
            <a:r>
              <a:rPr lang="tr-TR" sz="2800" dirty="0" smtClean="0"/>
              <a:t>644 KONUSU KALMAYAN KARŞILIKLAR</a:t>
            </a:r>
          </a:p>
          <a:p>
            <a:r>
              <a:rPr lang="tr-TR" sz="2800" dirty="0" smtClean="0"/>
              <a:t>645 MENKUL KIYMET SATIŞ KARLARI</a:t>
            </a:r>
          </a:p>
          <a:p>
            <a:r>
              <a:rPr lang="tr-TR" sz="2800" dirty="0" smtClean="0"/>
              <a:t>646 KAMBİYO KARLARI</a:t>
            </a:r>
          </a:p>
          <a:p>
            <a:r>
              <a:rPr lang="tr-TR" sz="2800" dirty="0" smtClean="0"/>
              <a:t>647 REESKONT FAİZ GELİRLERİ</a:t>
            </a:r>
          </a:p>
          <a:p>
            <a:r>
              <a:rPr lang="tr-TR" sz="2800" dirty="0" smtClean="0"/>
              <a:t>649 DİĞER OLAĞAN GELİR VE KARLAR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14951854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899885" y="441329"/>
            <a:ext cx="1043577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Örnek: </a:t>
            </a:r>
            <a:r>
              <a:rPr lang="tr-TR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İşletmenin iştiraki olan A şirketinden, B şirketine 50.000 TL temettü payı hesaplandığı işletme B'ye bildirilmiştir.</a:t>
            </a:r>
            <a:endParaRPr lang="tr-TR" sz="2400" dirty="0"/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498" y="1272326"/>
            <a:ext cx="10083616" cy="2022417"/>
          </a:xfrm>
          <a:prstGeom prst="rect">
            <a:avLst/>
          </a:prstGeom>
        </p:spPr>
      </p:pic>
      <p:pic>
        <p:nvPicPr>
          <p:cNvPr id="6" name="Resim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0498" y="3294742"/>
            <a:ext cx="10635158" cy="35632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47239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4727" y="189152"/>
            <a:ext cx="10606130" cy="2757248"/>
          </a:xfrm>
          <a:prstGeom prst="rect">
            <a:avLst/>
          </a:prstGeom>
        </p:spPr>
      </p:pic>
      <p:pic>
        <p:nvPicPr>
          <p:cNvPr id="5" name="Resi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9183" y="2548921"/>
            <a:ext cx="10025560" cy="3518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61699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914400" y="833668"/>
            <a:ext cx="10363200" cy="9077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930" marR="73660" indent="448945" algn="just">
              <a:lnSpc>
                <a:spcPct val="115000"/>
              </a:lnSpc>
              <a:spcBef>
                <a:spcPts val="1195"/>
              </a:spcBef>
              <a:spcAft>
                <a:spcPts val="0"/>
              </a:spcAft>
            </a:pPr>
            <a:r>
              <a:rPr lang="tr-TR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Örnek:</a:t>
            </a:r>
            <a:r>
              <a:rPr lang="tr-TR" sz="2400" b="1" spc="-6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İşletme</a:t>
            </a:r>
            <a:r>
              <a:rPr lang="tr-TR" sz="2400" spc="-6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portföyünde</a:t>
            </a:r>
            <a:r>
              <a:rPr lang="tr-TR" sz="2400" spc="-7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mevcut</a:t>
            </a:r>
            <a:r>
              <a:rPr lang="tr-TR" sz="2400" spc="-6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bulunan</a:t>
            </a:r>
            <a:r>
              <a:rPr lang="tr-TR" sz="2400" spc="-7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20.000</a:t>
            </a:r>
            <a:r>
              <a:rPr lang="tr-TR" sz="2400" spc="-6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TL'lik</a:t>
            </a:r>
            <a:r>
              <a:rPr lang="tr-TR" sz="2400" spc="-6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hisse</a:t>
            </a:r>
            <a:r>
              <a:rPr lang="tr-TR" sz="2400" spc="-7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senedini</a:t>
            </a:r>
            <a:r>
              <a:rPr lang="tr-TR" sz="2400" spc="-6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22.000</a:t>
            </a:r>
            <a:r>
              <a:rPr lang="tr-TR" sz="2400" spc="-6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TL'ye </a:t>
            </a:r>
            <a:r>
              <a:rPr lang="tr-TR" sz="2400" spc="-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satmıştır.</a:t>
            </a:r>
            <a:endParaRPr lang="tr-TR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74555" y="2422853"/>
            <a:ext cx="9125673" cy="34264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32314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9813" y="399547"/>
            <a:ext cx="9880416" cy="62044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51636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972457" y="528935"/>
            <a:ext cx="1043577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b="1" dirty="0" smtClean="0"/>
              <a:t>67 OLAĞANDIŞI GELİR VE KARLAR</a:t>
            </a:r>
          </a:p>
          <a:p>
            <a:r>
              <a:rPr lang="tr-TR" sz="2400" dirty="0" smtClean="0"/>
              <a:t>671 ÖNCEKİ DÖNEM GELİR VE KARLARI</a:t>
            </a:r>
          </a:p>
          <a:p>
            <a:r>
              <a:rPr lang="tr-TR" sz="2400" dirty="0" smtClean="0"/>
              <a:t>679 DİĞER OLAĞANDIŞI GELİR VE KARLAR</a:t>
            </a:r>
            <a:endParaRPr lang="tr-TR" sz="2400" dirty="0"/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1126" y="1878400"/>
            <a:ext cx="10228759" cy="40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18649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943428" y="368051"/>
            <a:ext cx="10334171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b="1" dirty="0" smtClean="0"/>
              <a:t>69 DÖNEM NET KARI VEYA ZARARI</a:t>
            </a:r>
          </a:p>
          <a:p>
            <a:r>
              <a:rPr lang="tr-TR" sz="2400" dirty="0" smtClean="0"/>
              <a:t>690 DÖNEM KARI VEYA ZARARI</a:t>
            </a:r>
          </a:p>
          <a:p>
            <a:r>
              <a:rPr lang="tr-TR" sz="2400" dirty="0" smtClean="0"/>
              <a:t>691 DÖNEM KARI VERGİ VE DİĞER YASAL YÜKÜMLÜLÜK KARŞILIKLARI (-)</a:t>
            </a:r>
          </a:p>
          <a:p>
            <a:r>
              <a:rPr lang="tr-TR" sz="2400" dirty="0" smtClean="0"/>
              <a:t>692 DÖNEM NET KARI VEYA ZARARI</a:t>
            </a:r>
            <a:endParaRPr lang="tr-TR" sz="2400" dirty="0"/>
          </a:p>
        </p:txBody>
      </p:sp>
      <p:sp>
        <p:nvSpPr>
          <p:cNvPr id="5" name="Dikdörtgen 4"/>
          <p:cNvSpPr/>
          <p:nvPr/>
        </p:nvSpPr>
        <p:spPr>
          <a:xfrm>
            <a:off x="943427" y="2319608"/>
            <a:ext cx="9695543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dirty="0" smtClean="0"/>
              <a:t>Örnek: İşletmenin gelir hesaplarıyla ilgili durumu şöyledir:</a:t>
            </a:r>
          </a:p>
          <a:p>
            <a:endParaRPr lang="tr-TR" sz="2800" dirty="0" smtClean="0"/>
          </a:p>
          <a:p>
            <a:r>
              <a:rPr lang="tr-TR" sz="2800" dirty="0" smtClean="0"/>
              <a:t>600 Yurtiçi Satışlar	                             15.789,00</a:t>
            </a:r>
          </a:p>
          <a:p>
            <a:r>
              <a:rPr lang="tr-TR" sz="2800" dirty="0" smtClean="0"/>
              <a:t>642 Faiz Gelirleri	                                1.751,81</a:t>
            </a:r>
          </a:p>
          <a:p>
            <a:r>
              <a:rPr lang="tr-TR" sz="2800" dirty="0" smtClean="0"/>
              <a:t>646 Kambiyo Karları	                     2.575,36</a:t>
            </a:r>
          </a:p>
          <a:p>
            <a:r>
              <a:rPr lang="tr-TR" sz="2800" dirty="0" smtClean="0"/>
              <a:t>679 Diğer Olağandışı Gelir ve Karlar	  758,36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16386283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173</Words>
  <Application>Microsoft Office PowerPoint</Application>
  <PresentationFormat>Geniş ekran</PresentationFormat>
  <Paragraphs>31</Paragraphs>
  <Slides>11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Office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pc</dc:creator>
  <cp:lastModifiedBy>pc</cp:lastModifiedBy>
  <cp:revision>4</cp:revision>
  <dcterms:created xsi:type="dcterms:W3CDTF">2024-08-28T09:29:58Z</dcterms:created>
  <dcterms:modified xsi:type="dcterms:W3CDTF">2024-08-28T09:44:49Z</dcterms:modified>
</cp:coreProperties>
</file>