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523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954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441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641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950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208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09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888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824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11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10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CC413-7235-4C47-9ADF-E4A7EBAB38B1}" type="datetimeFigureOut">
              <a:rPr lang="tr-TR" smtClean="0"/>
              <a:t>28.08.2024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05686-6298-4969-B540-6A594094BBE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391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38431" y="646277"/>
            <a:ext cx="104101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GELİR</a:t>
            </a:r>
            <a:r>
              <a:rPr lang="tr-TR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TABLOSU-GİDER</a:t>
            </a:r>
            <a:r>
              <a:rPr lang="tr-TR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HESAPLARI</a:t>
            </a:r>
            <a:endParaRPr lang="tr-TR" sz="2800" dirty="0"/>
          </a:p>
        </p:txBody>
      </p:sp>
      <p:sp>
        <p:nvSpPr>
          <p:cNvPr id="5" name="Dikdörtgen 4"/>
          <p:cNvSpPr/>
          <p:nvPr/>
        </p:nvSpPr>
        <p:spPr>
          <a:xfrm>
            <a:off x="838431" y="1333864"/>
            <a:ext cx="100617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61 SATIŞ İNDİRİMLERİ</a:t>
            </a:r>
          </a:p>
          <a:p>
            <a:r>
              <a:rPr lang="tr-TR" sz="2400" dirty="0" smtClean="0"/>
              <a:t>610 SATIŞTAN İADELER (-)</a:t>
            </a:r>
          </a:p>
          <a:p>
            <a:r>
              <a:rPr lang="tr-TR" sz="2400" dirty="0" smtClean="0"/>
              <a:t>611 SATIŞ İSKONTOLARI (-)</a:t>
            </a:r>
          </a:p>
          <a:p>
            <a:r>
              <a:rPr lang="tr-TR" sz="2400" dirty="0" smtClean="0"/>
              <a:t>612 DİĞER İNDİRİMLER (-)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69" y="3067890"/>
            <a:ext cx="10040074" cy="343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625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98285" y="375922"/>
            <a:ext cx="102470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68 OLAĞANDIŞI GİDER VE ZARARLAR (-)</a:t>
            </a:r>
          </a:p>
          <a:p>
            <a:r>
              <a:rPr lang="tr-TR" sz="2400" dirty="0" smtClean="0"/>
              <a:t>680 ÇALIŞMAYAN KISIM GİDER VE ZARARLARI (-)</a:t>
            </a:r>
          </a:p>
          <a:p>
            <a:r>
              <a:rPr lang="tr-TR" sz="2400" dirty="0" smtClean="0"/>
              <a:t>681 ÖNCEKİ DÖNEM GİDER VE ZARARLARI (-)</a:t>
            </a:r>
          </a:p>
          <a:p>
            <a:r>
              <a:rPr lang="tr-TR" sz="2400" dirty="0" smtClean="0"/>
              <a:t>689 DİĞER OLAĞANDIŞI GİDER VE ZARARLAR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285" y="2214293"/>
            <a:ext cx="10421258" cy="423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45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40228" y="337795"/>
            <a:ext cx="108276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69 DÖNEM NET KARI VEYA ZARARI</a:t>
            </a:r>
          </a:p>
          <a:p>
            <a:r>
              <a:rPr lang="tr-TR" sz="2400" dirty="0" smtClean="0"/>
              <a:t>690 DÖNEM KARI VEYA ZARARI</a:t>
            </a:r>
          </a:p>
          <a:p>
            <a:r>
              <a:rPr lang="tr-TR" sz="2400" dirty="0" smtClean="0"/>
              <a:t>691 DÖNEM</a:t>
            </a:r>
            <a:r>
              <a:rPr lang="tr-TR" sz="2400" dirty="0"/>
              <a:t> </a:t>
            </a:r>
            <a:r>
              <a:rPr lang="tr-TR" sz="2400" dirty="0" smtClean="0"/>
              <a:t>KARI</a:t>
            </a:r>
            <a:r>
              <a:rPr lang="tr-TR" sz="2400" dirty="0"/>
              <a:t> </a:t>
            </a:r>
            <a:r>
              <a:rPr lang="tr-TR" sz="2400" dirty="0" smtClean="0"/>
              <a:t>VERGİ</a:t>
            </a:r>
            <a:r>
              <a:rPr lang="tr-TR" sz="2400" dirty="0"/>
              <a:t> </a:t>
            </a:r>
            <a:r>
              <a:rPr lang="tr-TR" sz="2400" dirty="0" smtClean="0"/>
              <a:t>VE</a:t>
            </a:r>
            <a:r>
              <a:rPr lang="tr-TR" sz="2400" dirty="0"/>
              <a:t> </a:t>
            </a:r>
            <a:r>
              <a:rPr lang="tr-TR" sz="2400" dirty="0" smtClean="0"/>
              <a:t>DİĞER</a:t>
            </a:r>
            <a:r>
              <a:rPr lang="tr-TR" sz="2400" dirty="0"/>
              <a:t> </a:t>
            </a:r>
            <a:r>
              <a:rPr lang="tr-TR" sz="2400" dirty="0" smtClean="0"/>
              <a:t>YASAL YÜKÜMLÜLÜKKARŞILIKLARI (-)</a:t>
            </a:r>
          </a:p>
          <a:p>
            <a:r>
              <a:rPr lang="tr-TR" sz="2400" dirty="0" smtClean="0"/>
              <a:t>692 DÖNEM NET KARI VEYA ZARARI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1161143" y="2413338"/>
            <a:ext cx="95939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Örnek: İşletmenin gelir hesaplarıyla ilgili durumu şöyledir:</a:t>
            </a:r>
          </a:p>
          <a:p>
            <a:endParaRPr lang="tr-TR" sz="2400" dirty="0" smtClean="0"/>
          </a:p>
          <a:p>
            <a:r>
              <a:rPr lang="tr-TR" sz="2400" dirty="0" smtClean="0"/>
              <a:t>621 Satılan Ticari</a:t>
            </a:r>
            <a:r>
              <a:rPr lang="tr-TR" sz="2400" dirty="0"/>
              <a:t> </a:t>
            </a:r>
            <a:r>
              <a:rPr lang="tr-TR" sz="2400" dirty="0" smtClean="0"/>
              <a:t>Mallar Maliyeti	       75.250,90</a:t>
            </a:r>
          </a:p>
          <a:p>
            <a:r>
              <a:rPr lang="tr-TR" sz="2400" dirty="0" smtClean="0"/>
              <a:t>656 Kambiyo Zararları	                                    2.950,50</a:t>
            </a:r>
          </a:p>
          <a:p>
            <a:r>
              <a:rPr lang="tr-TR" sz="2400" dirty="0" smtClean="0"/>
              <a:t>660 Kısa</a:t>
            </a:r>
            <a:r>
              <a:rPr lang="tr-TR" sz="2400" dirty="0"/>
              <a:t> </a:t>
            </a:r>
            <a:r>
              <a:rPr lang="tr-TR" sz="2400" dirty="0" smtClean="0"/>
              <a:t>Vadeli</a:t>
            </a:r>
            <a:r>
              <a:rPr lang="tr-TR" sz="2400" dirty="0"/>
              <a:t> </a:t>
            </a:r>
            <a:r>
              <a:rPr lang="tr-TR" sz="2400" dirty="0" smtClean="0"/>
              <a:t>Borçlanma Giderleri	         5.128,43</a:t>
            </a:r>
          </a:p>
          <a:p>
            <a:r>
              <a:rPr lang="tr-TR" sz="2400" dirty="0" smtClean="0"/>
              <a:t>681 Önceki Dönem Gider ve Zararları	             758,36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7959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487" y="246744"/>
            <a:ext cx="9405256" cy="661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25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09600" y="309993"/>
            <a:ext cx="107550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62 SATIŞLARIN MALİYETİ (-)</a:t>
            </a:r>
          </a:p>
          <a:p>
            <a:r>
              <a:rPr lang="tr-TR" sz="2400" dirty="0" smtClean="0"/>
              <a:t>620 SATILAN MAMULLER MALİYETİ (-)</a:t>
            </a:r>
          </a:p>
          <a:p>
            <a:r>
              <a:rPr lang="tr-TR" sz="2400" dirty="0" smtClean="0"/>
              <a:t>621 SATILAN TİCARİ MALLAR MALİYETİ (-)</a:t>
            </a:r>
          </a:p>
          <a:p>
            <a:r>
              <a:rPr lang="tr-TR" sz="2400" dirty="0" smtClean="0"/>
              <a:t>622 SATILAN HİZMET MALİYETİ (-)</a:t>
            </a:r>
          </a:p>
          <a:p>
            <a:r>
              <a:rPr lang="tr-TR" sz="2400" dirty="0" smtClean="0"/>
              <a:t>623 DİĞER SATIŞLARIN MALİYETİ (-)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609599" y="2459335"/>
            <a:ext cx="106389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Örnek: İşletme KDV hariç 5.000 TL'lik mamul satmıştır. Satılan malların maliyeti 3.250 TL'dir.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3290332"/>
            <a:ext cx="9579430" cy="231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5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12800" y="601506"/>
            <a:ext cx="105809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tr-TR" sz="24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İşletmenin</a:t>
            </a:r>
            <a:r>
              <a:rPr lang="tr-TR" sz="24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sürekli</a:t>
            </a:r>
            <a:r>
              <a:rPr lang="tr-TR" sz="2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envanter</a:t>
            </a:r>
            <a:r>
              <a:rPr lang="tr-TR" sz="2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yöntemine</a:t>
            </a:r>
            <a:r>
              <a:rPr lang="tr-TR" sz="24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göre</a:t>
            </a:r>
            <a:r>
              <a:rPr lang="tr-TR" sz="24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maliyetlendirmesini</a:t>
            </a:r>
            <a:r>
              <a:rPr lang="tr-TR" sz="2400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yaptığı</a:t>
            </a:r>
            <a:r>
              <a:rPr lang="tr-TR" sz="2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varsayılırsa</a:t>
            </a:r>
            <a:r>
              <a:rPr lang="tr-TR" sz="24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aşağıdaki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kayıt da</a:t>
            </a:r>
            <a:r>
              <a:rPr lang="tr-TR" sz="24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yapılır.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383" y="1432502"/>
            <a:ext cx="9938473" cy="173161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240" y="3164112"/>
            <a:ext cx="10083615" cy="332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249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12799" y="535579"/>
            <a:ext cx="106244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63 FAALİYET GİDERLERİ (-)</a:t>
            </a:r>
          </a:p>
          <a:p>
            <a:r>
              <a:rPr lang="tr-TR" sz="2400" dirty="0" smtClean="0"/>
              <a:t>630 ARAŞTIRMA VE GELİŞTİRME GİDERLERİ (-)</a:t>
            </a:r>
          </a:p>
          <a:p>
            <a:r>
              <a:rPr lang="tr-TR" sz="2400" dirty="0" smtClean="0"/>
              <a:t>631 PAZARLAMA SATIŞ VE DAĞITIM GİDERLERİ (-)</a:t>
            </a:r>
          </a:p>
          <a:p>
            <a:r>
              <a:rPr lang="tr-TR" sz="2400" dirty="0" smtClean="0"/>
              <a:t>632 GENEL YÖNETİM GİDERLERİ (-)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812799" y="2901408"/>
            <a:ext cx="104793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Örnek: İşletmenin gider hesaplarının kalanları aşağıdaki gibidir: </a:t>
            </a:r>
          </a:p>
          <a:p>
            <a:endParaRPr lang="tr-TR" sz="2400" dirty="0" smtClean="0"/>
          </a:p>
          <a:p>
            <a:r>
              <a:rPr lang="tr-TR" sz="2400" dirty="0" smtClean="0"/>
              <a:t>750 Araştırma ve Geliştirme Giderleri	17.546,85</a:t>
            </a:r>
          </a:p>
          <a:p>
            <a:r>
              <a:rPr lang="tr-TR" sz="2400" dirty="0" smtClean="0"/>
              <a:t>760 Pazarlama, Satış ve Dağıtım Giderleri       22.105,17 </a:t>
            </a:r>
          </a:p>
          <a:p>
            <a:r>
              <a:rPr lang="tr-TR" sz="2400" dirty="0" smtClean="0"/>
              <a:t>770 Genel Yönetim Giderleri	                           13.258,38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1311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54" y="512213"/>
            <a:ext cx="9894931" cy="323247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155" y="3744686"/>
            <a:ext cx="9894930" cy="297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61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83770" y="468424"/>
            <a:ext cx="101745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65 DİĞER FAALİYETLERDEN OLAĞAN GİDER VE ZARARLAR(-)</a:t>
            </a:r>
          </a:p>
          <a:p>
            <a:r>
              <a:rPr lang="tr-TR" sz="2400" dirty="0" smtClean="0"/>
              <a:t>653 KOMİSYON GİDERLERİ (-)</a:t>
            </a:r>
          </a:p>
          <a:p>
            <a:r>
              <a:rPr lang="tr-TR" sz="2400" dirty="0" smtClean="0"/>
              <a:t>654 KARŞILIK GİDERLERİ (-)</a:t>
            </a:r>
          </a:p>
          <a:p>
            <a:r>
              <a:rPr lang="tr-TR" sz="2400" dirty="0" smtClean="0"/>
              <a:t>655 MENKUL KIYMET SATIŞ ZARARLARI (-)</a:t>
            </a:r>
          </a:p>
          <a:p>
            <a:r>
              <a:rPr lang="tr-TR" sz="2400" dirty="0" smtClean="0"/>
              <a:t>656 KAMBİYO ZARARLARI (-)</a:t>
            </a:r>
          </a:p>
          <a:p>
            <a:r>
              <a:rPr lang="tr-TR" sz="2400" dirty="0" smtClean="0"/>
              <a:t>657 REESKONT FAİZ GİDERLERİ (-)</a:t>
            </a:r>
          </a:p>
          <a:p>
            <a:r>
              <a:rPr lang="tr-TR" sz="2400" dirty="0" smtClean="0"/>
              <a:t>659 DİĞER OLAĞAN GİDER VE ZARARLAR (-)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355" y="3146080"/>
            <a:ext cx="9894930" cy="345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48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69" y="406401"/>
            <a:ext cx="10765787" cy="2786742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015999" y="3105835"/>
            <a:ext cx="10421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Örnek: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İşletmenin portföyünde mevcut bulunan 30.000 TL'lik hisse senedi 28.784</a:t>
            </a:r>
            <a:r>
              <a:rPr lang="tr-TR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TL'ye satılmıştır.</a:t>
            </a:r>
            <a:endParaRPr lang="tr-TR" sz="20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70" y="3677103"/>
            <a:ext cx="9488530" cy="278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296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56" y="313904"/>
            <a:ext cx="10722244" cy="2893753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555356" y="3207657"/>
            <a:ext cx="106206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Örnek:</a:t>
            </a:r>
            <a:r>
              <a:rPr lang="tr-TR" sz="24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Senetli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alacaklar için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dönem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sonunda</a:t>
            </a:r>
            <a:r>
              <a:rPr lang="tr-TR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17.235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TL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reeskont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hesaplanmıştır.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755" y="3669321"/>
            <a:ext cx="10214244" cy="276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38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54741" y="253163"/>
            <a:ext cx="105809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66 FİNANSMAN GİDERLERİ (-)</a:t>
            </a:r>
          </a:p>
          <a:p>
            <a:r>
              <a:rPr lang="tr-TR" sz="2400" dirty="0" smtClean="0"/>
              <a:t>660 KISA VADELİ BORÇLANMA GİDERLERİ (-)</a:t>
            </a:r>
          </a:p>
          <a:p>
            <a:r>
              <a:rPr lang="tr-TR" sz="2400" dirty="0" smtClean="0"/>
              <a:t>661 UZUN VADELİ BORÇLANMA GİDERLERİ (-)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754" y="1764226"/>
            <a:ext cx="10417445" cy="48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503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255</Words>
  <Application>Microsoft Office PowerPoint</Application>
  <PresentationFormat>Geniş ekran</PresentationFormat>
  <Paragraphs>47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6</cp:revision>
  <dcterms:created xsi:type="dcterms:W3CDTF">2024-08-28T10:07:30Z</dcterms:created>
  <dcterms:modified xsi:type="dcterms:W3CDTF">2024-08-28T10:41:41Z</dcterms:modified>
</cp:coreProperties>
</file>