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1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1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47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35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61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6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98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91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81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53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36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85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31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80F7E-856F-4F57-A6C1-469AE5DF05B1}" type="datetimeFigureOut">
              <a:rPr lang="tr-TR" smtClean="0"/>
              <a:t>9.09.2024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FB9C-15F7-4AF2-938A-7E3CA19C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59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97558" y="167305"/>
            <a:ext cx="93559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MALİYET</a:t>
            </a:r>
            <a:r>
              <a:rPr lang="tr-TR" sz="24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HESAPLARI-7/A</a:t>
            </a:r>
            <a:r>
              <a:rPr lang="tr-TR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SEÇENEĞİ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1" y="628970"/>
            <a:ext cx="9521370" cy="622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41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68" y="615432"/>
            <a:ext cx="9677217" cy="593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134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53143" y="382564"/>
            <a:ext cx="10668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75 ARAŞTIRMA VE GELİŞTİRME GİDERLERİ</a:t>
            </a:r>
          </a:p>
          <a:p>
            <a:r>
              <a:rPr lang="tr-TR" sz="2400" dirty="0" smtClean="0"/>
              <a:t>750 ARAŞTIRMA VE GELİŞTİRME GİDERLERİ</a:t>
            </a:r>
          </a:p>
          <a:p>
            <a:r>
              <a:rPr lang="tr-TR" sz="2400" dirty="0" smtClean="0"/>
              <a:t>751 ARAŞTIRMA VE GELİŞTİRME GİDERLERİ YANSITMA HESABI</a:t>
            </a:r>
          </a:p>
          <a:p>
            <a:r>
              <a:rPr lang="tr-TR" sz="2400" dirty="0" smtClean="0"/>
              <a:t>752 ARAŞTIRMA</a:t>
            </a:r>
            <a:r>
              <a:rPr lang="tr-TR" sz="2400" dirty="0"/>
              <a:t> </a:t>
            </a:r>
            <a:r>
              <a:rPr lang="tr-TR" sz="2400" dirty="0" smtClean="0"/>
              <a:t>VE	GELİŞTİRME GİDER	FARKLARI HESABI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653143" y="2363151"/>
            <a:ext cx="10784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76 PAZARLAMA SATIŞ VE DAĞITIM GİDERLERİ</a:t>
            </a:r>
          </a:p>
          <a:p>
            <a:r>
              <a:rPr lang="tr-TR" sz="2400" dirty="0" smtClean="0"/>
              <a:t>760 PAZARLAMA SATIŞ VE DAĞITIM GİDERLERİ</a:t>
            </a:r>
          </a:p>
          <a:p>
            <a:r>
              <a:rPr lang="tr-TR" sz="2400" dirty="0" smtClean="0"/>
              <a:t>761 PAZARLAMA SATIŞ VE DAĞITIM GİDERLERİ YANSITMA HESABI</a:t>
            </a:r>
          </a:p>
          <a:p>
            <a:r>
              <a:rPr lang="tr-TR" sz="2400" dirty="0" smtClean="0"/>
              <a:t>762 PAZARLAMA</a:t>
            </a:r>
            <a:r>
              <a:rPr lang="tr-TR" sz="2400" dirty="0"/>
              <a:t> </a:t>
            </a:r>
            <a:r>
              <a:rPr lang="tr-TR" sz="2400" dirty="0" smtClean="0"/>
              <a:t>SATIŞ</a:t>
            </a:r>
            <a:r>
              <a:rPr lang="tr-TR" sz="2400" dirty="0"/>
              <a:t> </a:t>
            </a:r>
            <a:r>
              <a:rPr lang="tr-TR" sz="2400" dirty="0" smtClean="0"/>
              <a:t>VE</a:t>
            </a:r>
            <a:r>
              <a:rPr lang="tr-TR" sz="2400" dirty="0"/>
              <a:t> </a:t>
            </a:r>
            <a:r>
              <a:rPr lang="tr-TR" sz="2400" dirty="0" smtClean="0"/>
              <a:t>DAĞITIM</a:t>
            </a:r>
            <a:r>
              <a:rPr lang="tr-TR" sz="2400" dirty="0"/>
              <a:t> </a:t>
            </a:r>
            <a:r>
              <a:rPr lang="tr-TR" sz="2400" dirty="0" smtClean="0"/>
              <a:t>GİDER FARKLARI HESABI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57099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85371" y="564608"/>
            <a:ext cx="10421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Örnek: İşletme, 05.04 tarihinde dağıtım müdürünün kullandığı araç için 1.850 TL +</a:t>
            </a:r>
          </a:p>
          <a:p>
            <a:r>
              <a:rPr lang="tr-TR" sz="2000" dirty="0" smtClean="0"/>
              <a:t>%18 KDV aylık kira bedeli ödemiştir. Ay içinde kullanılan akaryakıt tutarı ise 480 TL + %18 KDV '</a:t>
            </a:r>
            <a:r>
              <a:rPr lang="tr-TR" sz="2000" dirty="0" err="1" smtClean="0"/>
              <a:t>dir</a:t>
            </a:r>
            <a:r>
              <a:rPr lang="tr-TR" sz="2000" dirty="0" smtClean="0"/>
              <a:t>.</a:t>
            </a:r>
            <a:endParaRPr lang="tr-TR" sz="2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297" y="2123902"/>
            <a:ext cx="9285331" cy="362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041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754" y="483490"/>
            <a:ext cx="9212759" cy="585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600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19200" y="1217750"/>
            <a:ext cx="973908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/>
              <a:t>77 GENEL YÖNETİM GİDERLERİ</a:t>
            </a:r>
          </a:p>
          <a:p>
            <a:r>
              <a:rPr lang="tr-TR" sz="3200" dirty="0" smtClean="0"/>
              <a:t>770 GENEL YÖNETİM GİDERLERİ</a:t>
            </a:r>
          </a:p>
          <a:p>
            <a:r>
              <a:rPr lang="tr-TR" sz="3200" dirty="0" smtClean="0"/>
              <a:t>771 GENEL YÖNETİM GİDERLERİ YANSITMA HESABI</a:t>
            </a:r>
          </a:p>
          <a:p>
            <a:r>
              <a:rPr lang="tr-TR" sz="3200" dirty="0" smtClean="0"/>
              <a:t>772 GENEL YÖNETİM GİDER FARKLARI HESABI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55694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69" y="215175"/>
            <a:ext cx="9967502" cy="640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56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12799" y="463008"/>
            <a:ext cx="102035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78 </a:t>
            </a:r>
            <a:r>
              <a:rPr lang="tr-TR" sz="2400" b="1" dirty="0" smtClean="0"/>
              <a:t>FİNANSMAN GİDERLERİ</a:t>
            </a:r>
          </a:p>
          <a:p>
            <a:r>
              <a:rPr lang="tr-TR" sz="2400" dirty="0" smtClean="0"/>
              <a:t>780 FİNANSMAN GİDERLERİ</a:t>
            </a:r>
          </a:p>
          <a:p>
            <a:r>
              <a:rPr lang="tr-TR" sz="2400" dirty="0" smtClean="0"/>
              <a:t>781 FİNANSMAN GİDERLERİ YANSITMA HESABI</a:t>
            </a:r>
          </a:p>
          <a:p>
            <a:r>
              <a:rPr lang="tr-TR" sz="2400" dirty="0" smtClean="0"/>
              <a:t>782 FİNANSMAN GİDERLERİ FARK HESABI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812799" y="2032668"/>
            <a:ext cx="105954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/>
              <a:t>Örnek</a:t>
            </a:r>
            <a:r>
              <a:rPr lang="tr-TR" sz="2000" dirty="0" smtClean="0"/>
              <a:t>: İşletmenin yatırımlarında kullanmak üzere almış olduğu 200.000 TL'lik kredi için; ilk ay geri ödemesinde bankanın 5.000,00 TL anapara, 1972,54 TL faiz ile birlikte Kaynak Kullanımı Destekleme Fonu ve Banka ve Sigorta Muameleleri Vergisi tahakkuk ettirildiği gelen hesap özetinden görülmüştür.</a:t>
            </a:r>
            <a:endParaRPr lang="tr-TR" sz="20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812" y="3333481"/>
            <a:ext cx="9996530" cy="263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1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783" y="630650"/>
            <a:ext cx="10141673" cy="545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78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856342" y="586992"/>
            <a:ext cx="101019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70 MALİYET MUHASEBESİ BAĞLANTI HESABI</a:t>
            </a:r>
          </a:p>
          <a:p>
            <a:r>
              <a:rPr lang="tr-TR" sz="2400" dirty="0" smtClean="0"/>
              <a:t>700 MALİYET MUHASEBESİ BAĞLANTI HESABI</a:t>
            </a:r>
          </a:p>
          <a:p>
            <a:r>
              <a:rPr lang="tr-TR" sz="2400" dirty="0" smtClean="0"/>
              <a:t>701 MALİYET MUHASEBESİ YANSITMA HESABI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856341" y="2116408"/>
            <a:ext cx="101019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71 DİREKT İLK MADDE VE MALZEME GİDERLERİ</a:t>
            </a:r>
          </a:p>
          <a:p>
            <a:r>
              <a:rPr lang="tr-TR" sz="2400" dirty="0" smtClean="0"/>
              <a:t>710 DİREKT İLK MADDE VE MALZEME GİDERLERİ</a:t>
            </a:r>
          </a:p>
          <a:p>
            <a:r>
              <a:rPr lang="tr-TR" sz="2400" dirty="0" smtClean="0"/>
              <a:t>711 DİREKT İLK YANSITMA HESABIMADDE VE MALZEME GİDERLERİ </a:t>
            </a:r>
          </a:p>
          <a:p>
            <a:r>
              <a:rPr lang="tr-TR" sz="2400" dirty="0" smtClean="0"/>
              <a:t>712 DİREKT İLK MADDE VE MALZEME FİYAT FARKI</a:t>
            </a:r>
          </a:p>
          <a:p>
            <a:r>
              <a:rPr lang="tr-TR" sz="2400" dirty="0" smtClean="0"/>
              <a:t>713 DİREKT İLK MADDE VE MALZEME MİKTAR FARKI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4389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698" y="1087908"/>
            <a:ext cx="10156188" cy="258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0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983" y="305608"/>
            <a:ext cx="10548073" cy="304719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411" y="3352799"/>
            <a:ext cx="9677217" cy="319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28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24113" y="542222"/>
            <a:ext cx="107841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72 DİREKT İŞÇİLİK GİDERLERİ</a:t>
            </a:r>
          </a:p>
          <a:p>
            <a:r>
              <a:rPr lang="tr-TR" dirty="0" smtClean="0"/>
              <a:t>720 DİREKT İŞÇİLİK GİDERLERİ</a:t>
            </a:r>
          </a:p>
          <a:p>
            <a:r>
              <a:rPr lang="tr-TR" dirty="0" smtClean="0"/>
              <a:t>721 DİREKT İŞÇİLİK GİDERLERİ YANSITMA HESABI</a:t>
            </a:r>
          </a:p>
          <a:p>
            <a:r>
              <a:rPr lang="tr-TR" dirty="0" smtClean="0"/>
              <a:t>722 DİREKT İŞÇİLİK ÜCRET FARKLARI</a:t>
            </a:r>
          </a:p>
          <a:p>
            <a:r>
              <a:rPr lang="tr-TR" dirty="0" smtClean="0"/>
              <a:t>723 DİREKT İŞÇİLİK SÜRE (ZAMAN) FARKLARI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25715" y="2111882"/>
            <a:ext cx="1030514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Örnek: Temmuz ayına ait direkt işçi ücret giderleri şöyledir:</a:t>
            </a:r>
          </a:p>
          <a:p>
            <a:endParaRPr lang="tr-TR" sz="2000" dirty="0" smtClean="0"/>
          </a:p>
          <a:p>
            <a:r>
              <a:rPr lang="tr-TR" sz="2000" dirty="0" smtClean="0"/>
              <a:t>ASGARİ ÜCRET	                                             1.273,50</a:t>
            </a:r>
          </a:p>
          <a:p>
            <a:r>
              <a:rPr lang="tr-TR" sz="2000" dirty="0" smtClean="0"/>
              <a:t>SGK PRİMİ      % 141	                                178,29</a:t>
            </a:r>
          </a:p>
          <a:p>
            <a:r>
              <a:rPr lang="tr-TR" sz="2000" dirty="0" smtClean="0"/>
              <a:t>İŞSİZLİK SİG. FONU % 12	                                  12,74</a:t>
            </a:r>
          </a:p>
          <a:p>
            <a:r>
              <a:rPr lang="tr-TR" sz="2000" dirty="0" smtClean="0"/>
              <a:t>GELİR VERGİSİ %155 (*)	                                  72,26</a:t>
            </a:r>
          </a:p>
          <a:p>
            <a:r>
              <a:rPr lang="tr-TR" sz="2000" dirty="0" smtClean="0"/>
              <a:t>ASGARİ GEÇİM İNDİRİMİ5	                                  90,11</a:t>
            </a:r>
          </a:p>
          <a:p>
            <a:r>
              <a:rPr lang="tr-TR" sz="2000" dirty="0" smtClean="0"/>
              <a:t>DAMGA VERGİSİ % 07,596	                                    9,67</a:t>
            </a:r>
          </a:p>
          <a:p>
            <a:r>
              <a:rPr lang="tr-TR" sz="2000" dirty="0" smtClean="0"/>
              <a:t>KESİNTİLER TOPLAMI	                                272,96</a:t>
            </a:r>
          </a:p>
          <a:p>
            <a:r>
              <a:rPr lang="tr-TR" sz="2000" dirty="0" smtClean="0"/>
              <a:t>NET ASGARİ ÜCRET(**)	                             1.000,54</a:t>
            </a:r>
          </a:p>
          <a:p>
            <a:r>
              <a:rPr lang="tr-TR" sz="2000" dirty="0" smtClean="0"/>
              <a:t>SGK PRİMİ % 15.5 (İşveren Payı ) (***)3	 197,39</a:t>
            </a:r>
          </a:p>
          <a:p>
            <a:r>
              <a:rPr lang="tr-TR" sz="2000" dirty="0" smtClean="0"/>
              <a:t>İŞVEREN İŞSİZLİK SİGORTA FONU % 24	  25,47</a:t>
            </a:r>
          </a:p>
          <a:p>
            <a:r>
              <a:rPr lang="tr-TR" sz="2000" dirty="0" smtClean="0"/>
              <a:t>İŞVERENE TOPLAM MALİYET	            1.496,36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87777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669" y="246743"/>
            <a:ext cx="9720759" cy="661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0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811" y="319257"/>
            <a:ext cx="9923959" cy="642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724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841827" y="521064"/>
            <a:ext cx="103632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73 GENEL ÜRETİM GİDERLERİ</a:t>
            </a:r>
          </a:p>
          <a:p>
            <a:r>
              <a:rPr lang="tr-TR" sz="2400" dirty="0" smtClean="0"/>
              <a:t>730 GENEL ÜRETİM GİDERLERİ</a:t>
            </a:r>
          </a:p>
          <a:p>
            <a:r>
              <a:rPr lang="tr-TR" sz="2400" dirty="0" smtClean="0"/>
              <a:t>731 GENEL ÜRETİM GİDERLERİ YANSITMA HESABI</a:t>
            </a:r>
          </a:p>
          <a:p>
            <a:r>
              <a:rPr lang="tr-TR" sz="2400" dirty="0" smtClean="0"/>
              <a:t>732 GENEL ÜRETİM GİDERLERİ BÜTÇE FARKLARI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841826" y="2901407"/>
            <a:ext cx="103632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74 HİZMET ÜRETİM MALİYETİ</a:t>
            </a:r>
          </a:p>
          <a:p>
            <a:r>
              <a:rPr lang="tr-TR" sz="2400" dirty="0" smtClean="0"/>
              <a:t>740 HİZMET ÜRETİM MALİYETİ</a:t>
            </a:r>
          </a:p>
          <a:p>
            <a:r>
              <a:rPr lang="tr-TR" sz="2400" dirty="0" smtClean="0"/>
              <a:t>741 HİZMET ÜRETİM MALİYETİ YANSITMA HESABI</a:t>
            </a:r>
          </a:p>
          <a:p>
            <a:r>
              <a:rPr lang="tr-TR" sz="2400" dirty="0" smtClean="0"/>
              <a:t>742 HİZMET ÜRETİM MALİYETİ FARKLARI HESABI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42164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25713" y="700652"/>
            <a:ext cx="101745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Örnek: Otel ve yemek hizmeti veren işletmede 25 Mart günü depodan ilgili yerlere verilen malzemeler şöyledir:</a:t>
            </a:r>
          </a:p>
          <a:p>
            <a:endParaRPr lang="tr-TR" sz="2400" dirty="0" smtClean="0"/>
          </a:p>
          <a:p>
            <a:r>
              <a:rPr lang="tr-TR" sz="2400" dirty="0" smtClean="0"/>
              <a:t>Lokanta: Yiyecek-İçecek Malzemesi	950,00</a:t>
            </a:r>
          </a:p>
          <a:p>
            <a:r>
              <a:rPr lang="tr-TR" sz="2400" dirty="0" smtClean="0"/>
              <a:t>Temizlik Malzemesi	                           550,00</a:t>
            </a:r>
          </a:p>
          <a:p>
            <a:r>
              <a:rPr lang="tr-TR" sz="2400" dirty="0" smtClean="0"/>
              <a:t>Oda Servisi:	Temizlik Malzemesi	972,00</a:t>
            </a:r>
          </a:p>
          <a:p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972" y="3378308"/>
            <a:ext cx="9666514" cy="29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66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322</Words>
  <Application>Microsoft Office PowerPoint</Application>
  <PresentationFormat>Geniş ekran</PresentationFormat>
  <Paragraphs>59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9</cp:revision>
  <dcterms:created xsi:type="dcterms:W3CDTF">2024-08-28T11:09:05Z</dcterms:created>
  <dcterms:modified xsi:type="dcterms:W3CDTF">2024-09-09T10:39:19Z</dcterms:modified>
</cp:coreProperties>
</file>