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53" d="100"/>
          <a:sy n="53" d="100"/>
        </p:scale>
        <p:origin x="782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B6B71-BD98-482E-A961-D770B3649FB4}" type="datetimeFigureOut">
              <a:rPr lang="tr-TR" smtClean="0"/>
              <a:t>29.08.2024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68EE8-5BD7-4A7D-8537-585B8F844ED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505692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B6B71-BD98-482E-A961-D770B3649FB4}" type="datetimeFigureOut">
              <a:rPr lang="tr-TR" smtClean="0"/>
              <a:t>29.08.2024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68EE8-5BD7-4A7D-8537-585B8F844ED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885726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B6B71-BD98-482E-A961-D770B3649FB4}" type="datetimeFigureOut">
              <a:rPr lang="tr-TR" smtClean="0"/>
              <a:t>29.08.2024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68EE8-5BD7-4A7D-8537-585B8F844ED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850457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B6B71-BD98-482E-A961-D770B3649FB4}" type="datetimeFigureOut">
              <a:rPr lang="tr-TR" smtClean="0"/>
              <a:t>29.08.2024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68EE8-5BD7-4A7D-8537-585B8F844ED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028867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B6B71-BD98-482E-A961-D770B3649FB4}" type="datetimeFigureOut">
              <a:rPr lang="tr-TR" smtClean="0"/>
              <a:t>29.08.2024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68EE8-5BD7-4A7D-8537-585B8F844ED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285000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B6B71-BD98-482E-A961-D770B3649FB4}" type="datetimeFigureOut">
              <a:rPr lang="tr-TR" smtClean="0"/>
              <a:t>29.08.2024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68EE8-5BD7-4A7D-8537-585B8F844ED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91233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B6B71-BD98-482E-A961-D770B3649FB4}" type="datetimeFigureOut">
              <a:rPr lang="tr-TR" smtClean="0"/>
              <a:t>29.08.2024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68EE8-5BD7-4A7D-8537-585B8F844ED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30383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B6B71-BD98-482E-A961-D770B3649FB4}" type="datetimeFigureOut">
              <a:rPr lang="tr-TR" smtClean="0"/>
              <a:t>29.08.2024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68EE8-5BD7-4A7D-8537-585B8F844ED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685261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B6B71-BD98-482E-A961-D770B3649FB4}" type="datetimeFigureOut">
              <a:rPr lang="tr-TR" smtClean="0"/>
              <a:t>29.08.2024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68EE8-5BD7-4A7D-8537-585B8F844ED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59843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B6B71-BD98-482E-A961-D770B3649FB4}" type="datetimeFigureOut">
              <a:rPr lang="tr-TR" smtClean="0"/>
              <a:t>29.08.2024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68EE8-5BD7-4A7D-8537-585B8F844ED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52791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B6B71-BD98-482E-A961-D770B3649FB4}" type="datetimeFigureOut">
              <a:rPr lang="tr-TR" smtClean="0"/>
              <a:t>29.08.2024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68EE8-5BD7-4A7D-8537-585B8F844ED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493715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6B6B71-BD98-482E-A961-D770B3649FB4}" type="datetimeFigureOut">
              <a:rPr lang="tr-TR" smtClean="0"/>
              <a:t>29.08.2024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268EE8-5BD7-4A7D-8537-585B8F844ED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117546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860168" y="370505"/>
            <a:ext cx="1041743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dirty="0" smtClean="0"/>
              <a:t>MALİYET HESAPLARI-7/B SEÇENEĞİ </a:t>
            </a:r>
            <a:endParaRPr lang="tr-TR" sz="2800" dirty="0"/>
          </a:p>
        </p:txBody>
      </p:sp>
      <p:sp>
        <p:nvSpPr>
          <p:cNvPr id="5" name="Dikdörtgen 4"/>
          <p:cNvSpPr/>
          <p:nvPr/>
        </p:nvSpPr>
        <p:spPr>
          <a:xfrm>
            <a:off x="1436914" y="1388239"/>
            <a:ext cx="9521371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dirty="0" smtClean="0"/>
              <a:t>•	790 İLK MADDE ve MALZEME GİDERLERİ</a:t>
            </a:r>
          </a:p>
          <a:p>
            <a:r>
              <a:rPr lang="tr-TR" sz="2800" dirty="0" smtClean="0"/>
              <a:t>•	791 İŞÇİ ÜCRET ve GİDERLERİ</a:t>
            </a:r>
          </a:p>
          <a:p>
            <a:r>
              <a:rPr lang="tr-TR" sz="2800" dirty="0" smtClean="0"/>
              <a:t>•	792 MEMUR ÜCRET ve GİDERLERİ</a:t>
            </a:r>
          </a:p>
          <a:p>
            <a:r>
              <a:rPr lang="tr-TR" sz="2800" dirty="0" smtClean="0"/>
              <a:t>•	793 DIŞARIDAN SAĞLANAN FAYDA ve HİZMETLER</a:t>
            </a:r>
          </a:p>
          <a:p>
            <a:r>
              <a:rPr lang="tr-TR" sz="2800" dirty="0" smtClean="0"/>
              <a:t>•	794 ÇEŞİTLİ GİDERLER</a:t>
            </a:r>
          </a:p>
          <a:p>
            <a:r>
              <a:rPr lang="tr-TR" sz="2800" dirty="0" smtClean="0"/>
              <a:t>•	795 VERGİ, RESİM ve HARÇLAR</a:t>
            </a:r>
          </a:p>
          <a:p>
            <a:r>
              <a:rPr lang="tr-TR" sz="2800" dirty="0" smtClean="0"/>
              <a:t>•	796 AMORTİSMAN ve TÜKENME PAYLARI</a:t>
            </a:r>
          </a:p>
          <a:p>
            <a:r>
              <a:rPr lang="tr-TR" sz="2800" dirty="0" smtClean="0"/>
              <a:t>•	797 FİNANSMAN GİDERLERİ</a:t>
            </a:r>
          </a:p>
          <a:p>
            <a:r>
              <a:rPr lang="tr-TR" sz="2800" dirty="0" smtClean="0"/>
              <a:t>•	798 GİDER ÇEŞİTLERİ YANSITMA HESABI</a:t>
            </a:r>
          </a:p>
          <a:p>
            <a:r>
              <a:rPr lang="tr-TR" sz="2800" dirty="0" smtClean="0"/>
              <a:t>•	799 ÜRETİM MALİYETİ HESABI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22211543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5663" y="482327"/>
            <a:ext cx="9412337" cy="2188301"/>
          </a:xfrm>
          <a:prstGeom prst="rect">
            <a:avLst/>
          </a:prstGeom>
        </p:spPr>
      </p:pic>
      <p:pic>
        <p:nvPicPr>
          <p:cNvPr id="6" name="Resim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55663" y="3381828"/>
            <a:ext cx="9905823" cy="2960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52440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8920" y="583926"/>
            <a:ext cx="10399309" cy="2565674"/>
          </a:xfrm>
          <a:prstGeom prst="rect">
            <a:avLst/>
          </a:prstGeom>
        </p:spPr>
      </p:pic>
      <p:pic>
        <p:nvPicPr>
          <p:cNvPr id="5" name="Resi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8920" y="3515813"/>
            <a:ext cx="10558966" cy="28704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28364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0864" y="453298"/>
            <a:ext cx="10529936" cy="2623731"/>
          </a:xfrm>
          <a:prstGeom prst="rect">
            <a:avLst/>
          </a:prstGeom>
        </p:spPr>
      </p:pic>
      <p:pic>
        <p:nvPicPr>
          <p:cNvPr id="5" name="Resi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0864" y="3660955"/>
            <a:ext cx="10529936" cy="2580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92260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9263" y="627469"/>
            <a:ext cx="10529937" cy="1912531"/>
          </a:xfrm>
          <a:prstGeom prst="rect">
            <a:avLst/>
          </a:prstGeom>
        </p:spPr>
      </p:pic>
      <p:sp>
        <p:nvSpPr>
          <p:cNvPr id="5" name="Dikdörtgen 4"/>
          <p:cNvSpPr/>
          <p:nvPr/>
        </p:nvSpPr>
        <p:spPr>
          <a:xfrm>
            <a:off x="518973" y="3019256"/>
            <a:ext cx="11190515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dirty="0" smtClean="0"/>
              <a:t>	792 MEMUR ÜCRET ve GİDERLERİ, 632 GENEL YÖNETİM GİDERLERİ hesabına</a:t>
            </a:r>
          </a:p>
          <a:p>
            <a:r>
              <a:rPr lang="tr-TR" sz="2400" dirty="0" smtClean="0"/>
              <a:t>	793 DIŞARIDAN SAĞLANAN FAYDA ve HİZMETLER konularına göre 630 ARAŞTIRMA ve GELİŞTİRME GİDERLERİ, 631 PAZARLAMA, SATIŞ ve DAĞITIM GİDERLERİ ve 632 GENEL YÖNETİM GİDERLERİ hesaplarına</a:t>
            </a:r>
          </a:p>
          <a:p>
            <a:r>
              <a:rPr lang="tr-TR" sz="2400" dirty="0" smtClean="0"/>
              <a:t>	794 ÇEŞİTLİ GİDERLER, konularına göre 630 ARAŞTIRMA ve GELİŞTİRME GİDERLERİ, 631 PAZARLAMA, SATIŞ ve DAĞITIM GİDERLERİ ve 632 GENEL YÖNETİM GİDERLERİ hesaplarına</a:t>
            </a:r>
          </a:p>
          <a:p>
            <a:r>
              <a:rPr lang="tr-TR" sz="2400" dirty="0" smtClean="0"/>
              <a:t>	797 FİNANSMAN GİDERLERİ, vadelerine göre 660 KISA VADELİ BORÇLANMA GİDERLERİ ve 661 UZUN VADELİ BORÇLANMA GİDERLERİ hesaplarına aktarılır.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35246948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0229" y="798286"/>
            <a:ext cx="10363200" cy="5297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36675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8800" y="1204686"/>
            <a:ext cx="9085943" cy="40349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58084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5</Words>
  <Application>Microsoft Office PowerPoint</Application>
  <PresentationFormat>Geniş ekran</PresentationFormat>
  <Paragraphs>15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pc</dc:creator>
  <cp:lastModifiedBy>pc</cp:lastModifiedBy>
  <cp:revision>5</cp:revision>
  <dcterms:created xsi:type="dcterms:W3CDTF">2024-08-29T08:22:36Z</dcterms:created>
  <dcterms:modified xsi:type="dcterms:W3CDTF">2024-08-29T08:42:12Z</dcterms:modified>
</cp:coreProperties>
</file>