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62" autoAdjust="0"/>
    <p:restoredTop sz="94660"/>
  </p:normalViewPr>
  <p:slideViewPr>
    <p:cSldViewPr snapToGrid="0">
      <p:cViewPr varScale="1">
        <p:scale>
          <a:sx n="53" d="100"/>
          <a:sy n="53" d="100"/>
        </p:scale>
        <p:origin x="8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2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00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01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03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6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14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83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09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24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00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52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3A362-9C30-4B02-B646-540169585D2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4FB67-818D-4503-AF23-C3664A951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00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05705" y="936562"/>
            <a:ext cx="104041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Satışların Maliyeti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Tablosu</a:t>
            </a:r>
          </a:p>
          <a:p>
            <a:endParaRPr lang="tr-TR" sz="3200" b="1" dirty="0">
              <a:latin typeface="Times New Roman" panose="02020603050405020304" pitchFamily="18" charset="0"/>
            </a:endParaRP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Üretim Maliyeti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359712"/>
              </p:ext>
            </p:extLst>
          </p:nvPr>
        </p:nvGraphicFramePr>
        <p:xfrm>
          <a:off x="838200" y="3142266"/>
          <a:ext cx="10515600" cy="3283208"/>
        </p:xfrm>
        <a:graphic>
          <a:graphicData uri="http://schemas.openxmlformats.org/drawingml/2006/table">
            <a:tbl>
              <a:tblPr firstRow="1" firstCol="1" bandRow="1"/>
              <a:tblGrid>
                <a:gridCol w="7681686">
                  <a:extLst>
                    <a:ext uri="{9D8B030D-6E8A-4147-A177-3AD203B41FA5}">
                      <a16:colId xmlns:a16="http://schemas.microsoft.com/office/drawing/2014/main" val="2847551110"/>
                    </a:ext>
                  </a:extLst>
                </a:gridCol>
                <a:gridCol w="2833914">
                  <a:extLst>
                    <a:ext uri="{9D8B030D-6E8A-4147-A177-3AD203B41FA5}">
                      <a16:colId xmlns:a16="http://schemas.microsoft.com/office/drawing/2014/main" val="29584484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Kalem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Miktar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702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 İlk Madde ve Malzeme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X₁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934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Direkt İşçilik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X₂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68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Genel Üretim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X₃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875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Üretim Maliyeti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X₄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773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Dönem Sonu Yarı Mamul Stoklar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X₅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665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Dönem Başı Yarı Mamul Stoklar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X₆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80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Fiili Üretim Maliyeti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43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26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09717" y="747877"/>
            <a:ext cx="99259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Üretilen Mamulün Maliyeti</a:t>
            </a:r>
            <a:endParaRPr lang="tr-TR" sz="2800" dirty="0"/>
          </a:p>
        </p:txBody>
      </p:sp>
      <p:sp>
        <p:nvSpPr>
          <p:cNvPr id="6" name="Dikdörtgen 5"/>
          <p:cNvSpPr/>
          <p:nvPr/>
        </p:nvSpPr>
        <p:spPr>
          <a:xfrm>
            <a:off x="1409717" y="1788307"/>
            <a:ext cx="9737254" cy="3454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 Üretilen Mamul Maliyeti Hesaplaması: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Varsayalım bir üretim tesisinin döneme ilişkin verileri şöyle olsun: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Dönem Başı Yarı Mamul Stokları: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50.000 TL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Direkt İlk Madde ve Malzeme Giderleri: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300.000 TL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Direkt İşçilik Giderleri: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150.000 TL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Genel Üretim Giderleri: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100.000 TL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Dönem Sonu Yarı Mamul Stokları: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80.000 TL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20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904939"/>
              </p:ext>
            </p:extLst>
          </p:nvPr>
        </p:nvGraphicFramePr>
        <p:xfrm>
          <a:off x="838200" y="1161146"/>
          <a:ext cx="10515600" cy="4528456"/>
        </p:xfrm>
        <a:graphic>
          <a:graphicData uri="http://schemas.openxmlformats.org/drawingml/2006/table">
            <a:tbl>
              <a:tblPr firstRow="1" firstCol="1" bandRow="1"/>
              <a:tblGrid>
                <a:gridCol w="8697686">
                  <a:extLst>
                    <a:ext uri="{9D8B030D-6E8A-4147-A177-3AD203B41FA5}">
                      <a16:colId xmlns:a16="http://schemas.microsoft.com/office/drawing/2014/main" val="1418036253"/>
                    </a:ext>
                  </a:extLst>
                </a:gridCol>
                <a:gridCol w="1817914">
                  <a:extLst>
                    <a:ext uri="{9D8B030D-6E8A-4147-A177-3AD203B41FA5}">
                      <a16:colId xmlns:a16="http://schemas.microsoft.com/office/drawing/2014/main" val="1620726879"/>
                    </a:ext>
                  </a:extLst>
                </a:gridCol>
              </a:tblGrid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Kalem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Tutar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773619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 Başı Yarı Mamul Stokları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50.000 TL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029474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Direkt İlk Madde ve Malzeme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300.000 TL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647153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Direkt İşçilik Giderleri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150.000 TL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227658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Genel Üretim Giderleri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100.000 TL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420054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Toplam Üretim Maliyeti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600.000 TL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418913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Dönem Sonu Yarı Mamul Stokları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80.000 TL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9799"/>
                  </a:ext>
                </a:extLst>
              </a:tr>
              <a:tr h="566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Üretilen Mamul Maliyeti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520.000 TL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852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37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88145" y="820449"/>
            <a:ext cx="103636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Satılan Mamulün Maliyeti 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1088145" y="2093481"/>
            <a:ext cx="9434286" cy="222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Varsayalım bir işletmenin mali verileri şu şekilde olsun: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Dönem Başı Mamul Stokları: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100.000 TL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Dönem İçinde Üretilen Mamullerin Maliyeti: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400.000 TL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Dönem Sonu Mamul Stokları: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120.000 TL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2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180362"/>
              </p:ext>
            </p:extLst>
          </p:nvPr>
        </p:nvGraphicFramePr>
        <p:xfrm>
          <a:off x="925285" y="2195880"/>
          <a:ext cx="10515600" cy="2718438"/>
        </p:xfrm>
        <a:graphic>
          <a:graphicData uri="http://schemas.openxmlformats.org/drawingml/2006/table">
            <a:tbl>
              <a:tblPr firstRow="1" firstCol="1" bandRow="1"/>
              <a:tblGrid>
                <a:gridCol w="8784771">
                  <a:extLst>
                    <a:ext uri="{9D8B030D-6E8A-4147-A177-3AD203B41FA5}">
                      <a16:colId xmlns:a16="http://schemas.microsoft.com/office/drawing/2014/main" val="1088851013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34231301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Kalem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Tutar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586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 Başı Mamul Stokları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657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Dönem İçinde Üretilen Mamuller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765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Satılabilir Mamul Maliyeti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831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Dönem Sonu Mamul Stokları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24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Satılan Mamulün Maliyeti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384986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437297" y="893019"/>
            <a:ext cx="94193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Satılan Mamulün Maliyeti Hesaplaması: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1457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47634" y="646277"/>
            <a:ext cx="10346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Satılan Hizmetin Maliyeti </a:t>
            </a:r>
            <a:endParaRPr lang="tr-TR" sz="2800" dirty="0"/>
          </a:p>
        </p:txBody>
      </p:sp>
      <p:sp>
        <p:nvSpPr>
          <p:cNvPr id="5" name="Dikdörtgen 4"/>
          <p:cNvSpPr/>
          <p:nvPr/>
        </p:nvSpPr>
        <p:spPr>
          <a:xfrm>
            <a:off x="1047634" y="1755253"/>
            <a:ext cx="10142880" cy="383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Varsayalım bir danışmanlık firmasının hizmet maliyet verileri şu şekilde olsun: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Direkt İşçilik Giderleri: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200.000 TL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Direkt Malzeme ve Ekipman Giderleri: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50.000 TL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Genel Üretim Giderleri (kira, enerji, vb.):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100.000 TL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Amortisman Giderleri: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30.000 TL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Diğer Giderler (seyahat, sigorta vb.):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20.000 TL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37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70931"/>
              </p:ext>
            </p:extLst>
          </p:nvPr>
        </p:nvGraphicFramePr>
        <p:xfrm>
          <a:off x="925285" y="2132044"/>
          <a:ext cx="10515600" cy="3329305"/>
        </p:xfrm>
        <a:graphic>
          <a:graphicData uri="http://schemas.openxmlformats.org/drawingml/2006/table">
            <a:tbl>
              <a:tblPr firstRow="1" firstCol="1" bandRow="1"/>
              <a:tblGrid>
                <a:gridCol w="8450943">
                  <a:extLst>
                    <a:ext uri="{9D8B030D-6E8A-4147-A177-3AD203B41FA5}">
                      <a16:colId xmlns:a16="http://schemas.microsoft.com/office/drawing/2014/main" val="3860229357"/>
                    </a:ext>
                  </a:extLst>
                </a:gridCol>
                <a:gridCol w="2064657">
                  <a:extLst>
                    <a:ext uri="{9D8B030D-6E8A-4147-A177-3AD203B41FA5}">
                      <a16:colId xmlns:a16="http://schemas.microsoft.com/office/drawing/2014/main" val="42423953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Kalem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Tutar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153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 İşçilik Giderleri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258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Direkt Malzeme ve Ekipman Giderleri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579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Genel Üretim (Dolaylı) Giderler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344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Amortisman Giderleri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85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Diğer Giderler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920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Satılan Hizmet Maliyeti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400.000 TL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363078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925285" y="805934"/>
            <a:ext cx="99023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Satılan Hizmetin Maliyeti Hesaplaması: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6302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84263" y="1202652"/>
            <a:ext cx="10399737" cy="386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Satışların Maliyeti Tablosu Nasıl Analiz Edilir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 Gelirleri ile Karşılaştırma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 Yapısının Analizi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Dönemsel Değişimlerin İncelenmesi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Stok Yönetimi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Düşürme Stratejileri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25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41455" y="1536481"/>
            <a:ext cx="10271574" cy="393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Satışların Maliyeti Tablosunun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Yorumlanması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Brüt Kârın Değerlendirilmesi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Maliyetlerin Kontrol Edilmesi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Sektörel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Rekabetçi Karşılaştırmalar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Fiyatlandırma Stratejileri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575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373</Words>
  <Application>Microsoft Office PowerPoint</Application>
  <PresentationFormat>Geniş ekran</PresentationFormat>
  <Paragraphs>96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3</cp:revision>
  <dcterms:created xsi:type="dcterms:W3CDTF">2024-09-14T08:40:23Z</dcterms:created>
  <dcterms:modified xsi:type="dcterms:W3CDTF">2024-09-14T08:54:20Z</dcterms:modified>
</cp:coreProperties>
</file>