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260" r:id="rId3"/>
    <p:sldId id="261" r:id="rId4"/>
    <p:sldId id="262" r:id="rId5"/>
    <p:sldId id="264" r:id="rId6"/>
    <p:sldId id="265" r:id="rId7"/>
    <p:sldId id="300" r:id="rId8"/>
    <p:sldId id="303" r:id="rId9"/>
    <p:sldId id="313" r:id="rId10"/>
    <p:sldId id="323" r:id="rId11"/>
    <p:sldId id="334" r:id="rId12"/>
    <p:sldId id="340" r:id="rId13"/>
    <p:sldId id="342" r:id="rId14"/>
    <p:sldId id="358" r:id="rId15"/>
    <p:sldId id="412" r:id="rId16"/>
    <p:sldId id="363" r:id="rId17"/>
    <p:sldId id="368" r:id="rId18"/>
    <p:sldId id="377" r:id="rId19"/>
    <p:sldId id="380" r:id="rId20"/>
    <p:sldId id="381" r:id="rId21"/>
    <p:sldId id="540" r:id="rId22"/>
    <p:sldId id="395" r:id="rId23"/>
    <p:sldId id="396" r:id="rId24"/>
    <p:sldId id="400" r:id="rId25"/>
    <p:sldId id="405" r:id="rId26"/>
    <p:sldId id="413" r:id="rId27"/>
    <p:sldId id="414" r:id="rId28"/>
    <p:sldId id="416" r:id="rId29"/>
    <p:sldId id="417" r:id="rId30"/>
    <p:sldId id="419" r:id="rId31"/>
    <p:sldId id="422" r:id="rId32"/>
    <p:sldId id="432" r:id="rId33"/>
    <p:sldId id="439" r:id="rId34"/>
    <p:sldId id="440" r:id="rId35"/>
    <p:sldId id="441" r:id="rId36"/>
    <p:sldId id="442" r:id="rId37"/>
    <p:sldId id="516" r:id="rId38"/>
    <p:sldId id="450" r:id="rId39"/>
    <p:sldId id="454" r:id="rId40"/>
    <p:sldId id="455" r:id="rId41"/>
    <p:sldId id="517" r:id="rId42"/>
    <p:sldId id="457" r:id="rId43"/>
    <p:sldId id="459" r:id="rId44"/>
    <p:sldId id="461" r:id="rId45"/>
    <p:sldId id="518" r:id="rId46"/>
    <p:sldId id="467" r:id="rId47"/>
    <p:sldId id="501" r:id="rId48"/>
    <p:sldId id="502" r:id="rId49"/>
    <p:sldId id="503" r:id="rId50"/>
    <p:sldId id="504" r:id="rId51"/>
    <p:sldId id="505" r:id="rId52"/>
    <p:sldId id="507" r:id="rId53"/>
    <p:sldId id="508" r:id="rId54"/>
    <p:sldId id="509" r:id="rId55"/>
    <p:sldId id="510" r:id="rId56"/>
    <p:sldId id="512" r:id="rId57"/>
    <p:sldId id="514" r:id="rId58"/>
    <p:sldId id="519" r:id="rId59"/>
    <p:sldId id="520" r:id="rId60"/>
    <p:sldId id="521" r:id="rId61"/>
    <p:sldId id="523" r:id="rId62"/>
    <p:sldId id="527" r:id="rId63"/>
    <p:sldId id="529" r:id="rId64"/>
    <p:sldId id="530" r:id="rId65"/>
    <p:sldId id="531" r:id="rId66"/>
    <p:sldId id="532" r:id="rId67"/>
    <p:sldId id="534" r:id="rId68"/>
    <p:sldId id="536" r:id="rId69"/>
    <p:sldId id="539" r:id="rId70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4660"/>
  </p:normalViewPr>
  <p:slideViewPr>
    <p:cSldViewPr>
      <p:cViewPr varScale="1">
        <p:scale>
          <a:sx n="109" d="100"/>
          <a:sy n="109" d="100"/>
        </p:scale>
        <p:origin x="893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BBF82-BB33-4096-A4A6-50C5EDEA3798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8FD64-771F-4189-B35F-DF74E1C148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64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C9783D-B92E-4FF0-A1D8-D8B59A406DA9}" type="slidenum">
              <a:rPr lang="tr-TR" altLang="tr-TR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37</a:t>
            </a:fld>
            <a:endParaRPr lang="tr-TR" altLang="tr-TR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C97320-1498-4214-A8E6-9C7AA6ABA1B2}" type="slidenum">
              <a:rPr lang="tr-TR" altLang="tr-TR" smtClean="0"/>
              <a:pPr eaLnBrk="1" hangingPunct="1">
                <a:spcBef>
                  <a:spcPct val="0"/>
                </a:spcBef>
              </a:pPr>
              <a:t>63</a:t>
            </a:fld>
            <a:endParaRPr lang="tr-TR" altLang="tr-T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91679"/>
            <a:ext cx="7543800" cy="97155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289447"/>
            <a:ext cx="4038600" cy="330874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289449"/>
            <a:ext cx="4038600" cy="159662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3000377"/>
            <a:ext cx="4038600" cy="159781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8F188-353A-4A75-9BAE-8B7E118C5F1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129648906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24000" y="142876"/>
            <a:ext cx="7010400" cy="1145381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1524000" y="1428750"/>
            <a:ext cx="3429000" cy="30861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105400" y="1428750"/>
            <a:ext cx="3429000" cy="30861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6294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2766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524000" y="4686300"/>
            <a:ext cx="12954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40E78-C725-4416-B7CE-CD687A72A8B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8523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9.10.2024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Unvan 1"/>
          <p:cNvSpPr>
            <a:spLocks noGrp="1"/>
          </p:cNvSpPr>
          <p:nvPr>
            <p:ph type="title"/>
          </p:nvPr>
        </p:nvSpPr>
        <p:spPr>
          <a:xfrm>
            <a:off x="1475656" y="1707654"/>
            <a:ext cx="5904656" cy="1872209"/>
          </a:xfrm>
        </p:spPr>
        <p:txBody>
          <a:bodyPr>
            <a:noAutofit/>
          </a:bodyPr>
          <a:lstStyle/>
          <a:p>
            <a:pPr algn="ctr" eaLnBrk="1" hangingPunct="1"/>
            <a:r>
              <a:rPr lang="tr-TR" altLang="tr-TR" sz="30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UROGENITAL SYSTEM</a:t>
            </a:r>
            <a:br>
              <a:rPr lang="tr-TR" altLang="tr-TR" sz="3000" b="1" dirty="0">
                <a:solidFill>
                  <a:srgbClr val="FF0000"/>
                </a:solidFill>
                <a:latin typeface="Albertus Extra Bold" panose="020E0802040304020204" pitchFamily="34" charset="0"/>
              </a:rPr>
            </a:br>
            <a:br>
              <a:rPr lang="tr-TR" altLang="tr-TR" sz="3000" b="1" dirty="0">
                <a:solidFill>
                  <a:srgbClr val="FF0000"/>
                </a:solidFill>
                <a:latin typeface="Albertus Extra Bold" panose="020E0802040304020204" pitchFamily="34" charset="0"/>
              </a:rPr>
            </a:br>
            <a:r>
              <a:rPr lang="tr-TR" altLang="tr-TR" sz="30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(SYSTEMA UROGENITALIA)</a:t>
            </a:r>
          </a:p>
        </p:txBody>
      </p:sp>
    </p:spTree>
    <p:extLst>
      <p:ext uri="{BB962C8B-B14F-4D97-AF65-F5344CB8AC3E}">
        <p14:creationId xmlns:p14="http://schemas.microsoft.com/office/powerpoint/2010/main" val="371283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179511" y="699542"/>
            <a:ext cx="6624737" cy="42484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  <a:defRPr/>
            </a:pPr>
            <a:r>
              <a:rPr lang="tr-TR" altLang="tr-TR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altLang="tr-T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Kidneys</a:t>
            </a:r>
            <a:r>
              <a:rPr lang="tr-TR" altLang="tr-T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Cortex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spcBef>
                <a:spcPts val="0"/>
              </a:spcBef>
              <a:defRPr/>
            </a:pPr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1/3 </a:t>
            </a:r>
            <a:r>
              <a:rPr lang="fr-F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outer</a:t>
            </a:r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tr-TR" altLang="tr-TR" sz="2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2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contains</a:t>
            </a:r>
            <a:r>
              <a:rPr lang="fr-FR" alt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structures </a:t>
            </a:r>
            <a:r>
              <a:rPr lang="fr-FR" altLang="tr-TR" sz="2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alt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2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fr-FR" alt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urine (</a:t>
            </a:r>
            <a:r>
              <a:rPr lang="fr-FR" altLang="tr-TR" sz="2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nephrons</a:t>
            </a:r>
            <a:r>
              <a:rPr lang="fr-FR" alt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Medulla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2/3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inner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tr-TR" altLang="tr-TR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Pyramis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pyramis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malpighi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tr-TR" altLang="tr-TR" sz="22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contains</a:t>
            </a:r>
            <a:r>
              <a:rPr lang="tr-TR" altLang="tr-TR" sz="22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collector</a:t>
            </a:r>
            <a:r>
              <a:rPr lang="tr-TR" altLang="tr-TR" sz="22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canals</a:t>
            </a:r>
            <a:r>
              <a:rPr lang="tr-TR" altLang="tr-TR" sz="22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2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tubes</a:t>
            </a:r>
            <a:r>
              <a:rPr lang="tr-TR" altLang="tr-TR" sz="22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106291"/>
            <a:ext cx="4896543" cy="482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KIDNEY (Ren - </a:t>
            </a:r>
            <a:r>
              <a:rPr lang="tr-TR" altLang="tr-TR" sz="28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Nephros</a:t>
            </a:r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7796943"/>
      </p:ext>
    </p:extLst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11"/>
          <p:cNvSpPr txBox="1">
            <a:spLocks noChangeArrowheads="1"/>
          </p:cNvSpPr>
          <p:nvPr/>
        </p:nvSpPr>
        <p:spPr bwMode="auto">
          <a:xfrm>
            <a:off x="107504" y="861219"/>
            <a:ext cx="8352928" cy="233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</a:pPr>
            <a:endParaRPr lang="tr-TR" altLang="tr-TR" b="1" dirty="0"/>
          </a:p>
          <a:p>
            <a:pPr marL="0" indent="0">
              <a:spcBef>
                <a:spcPts val="0"/>
              </a:spcBef>
              <a:buNone/>
            </a:pPr>
            <a:r>
              <a:rPr lang="tr-TR" altLang="tr-T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Lobus</a:t>
            </a:r>
            <a:r>
              <a:rPr lang="tr-TR" altLang="tr-T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tr-TR" altLang="tr-T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</a:t>
            </a:r>
            <a:r>
              <a:rPr lang="en-US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pyramis</a:t>
            </a:r>
            <a:r>
              <a:rPr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cortical portion that surrounds it.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as many lobes as the number of </a:t>
            </a:r>
            <a:r>
              <a:rPr lang="en-US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Pyramis</a:t>
            </a:r>
            <a:r>
              <a:rPr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b="1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0" y="106291"/>
            <a:ext cx="4896543" cy="482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KIDNEY (Ren - </a:t>
            </a:r>
            <a:r>
              <a:rPr lang="tr-TR" altLang="tr-TR" sz="28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Nephros</a:t>
            </a:r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30175555"/>
      </p:ext>
    </p:extLst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861" y="51470"/>
            <a:ext cx="7791499" cy="4896544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tr-TR" altLang="tr-T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NEPHRON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tr-T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the functional unit of</a:t>
            </a:r>
            <a:r>
              <a:rPr lang="tr-TR" altLang="tr-T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kidney.</a:t>
            </a:r>
            <a:endParaRPr lang="tr-TR" altLang="tr-TR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1,250,000 in each kidney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Corpusculum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renale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  <a:p>
            <a:pPr marL="0" lvl="1" indent="0" eaLnBrk="1" hangingPunct="1">
              <a:spcBef>
                <a:spcPts val="0"/>
              </a:spcBef>
              <a:buNone/>
            </a:pP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Malpighi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body)</a:t>
            </a:r>
          </a:p>
          <a:p>
            <a:pPr marL="0" lvl="1" indent="0" eaLnBrk="1" hangingPunct="1">
              <a:spcBef>
                <a:spcPts val="0"/>
              </a:spcBef>
              <a:buNone/>
            </a:pPr>
            <a:endParaRPr lang="tr-TR" alt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eaLnBrk="1" hangingPunct="1">
              <a:spcBef>
                <a:spcPts val="0"/>
              </a:spcBef>
            </a:pP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Tubulus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endParaRPr lang="tr-TR" alt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3" indent="0">
              <a:spcBef>
                <a:spcPts val="0"/>
              </a:spcBef>
            </a:pP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Proximal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tubulus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3" indent="0">
              <a:spcBef>
                <a:spcPts val="0"/>
              </a:spcBef>
            </a:pP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Henle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3" indent="0">
              <a:spcBef>
                <a:spcPts val="0"/>
              </a:spcBef>
            </a:pP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Distal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tubulus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63" name="Rectangle 6"/>
          <p:cNvSpPr>
            <a:spLocks noChangeArrowheads="1"/>
          </p:cNvSpPr>
          <p:nvPr/>
        </p:nvSpPr>
        <p:spPr bwMode="auto">
          <a:xfrm>
            <a:off x="1143001" y="1383507"/>
            <a:ext cx="3267075" cy="1835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987425" indent="-29368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281113" indent="-2921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598613" indent="-3159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0558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5130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29702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4274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tr-TR" altLang="tr-TR" sz="3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620302"/>
      </p:ext>
    </p:extLst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02394" y="72630"/>
            <a:ext cx="6845870" cy="1310878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Corpusculum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renale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lvl="1" eaLnBrk="1" hangingPunct="1"/>
            <a:r>
              <a:rPr lang="tr-TR" altLang="tr-TR" sz="24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Capsula</a:t>
            </a:r>
            <a:r>
              <a:rPr lang="tr-TR" altLang="tr-TR" sz="24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glomerularis</a:t>
            </a:r>
            <a:r>
              <a:rPr lang="tr-TR" altLang="tr-TR" sz="24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4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Bowman</a:t>
            </a:r>
            <a:r>
              <a:rPr lang="tr-TR" altLang="tr-TR" sz="24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capsule</a:t>
            </a:r>
            <a:r>
              <a:rPr lang="tr-TR" altLang="tr-TR" sz="24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 eaLnBrk="1" hangingPunct="1"/>
            <a:r>
              <a:rPr lang="tr-TR" altLang="tr-TR" sz="24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Glomerulus</a:t>
            </a:r>
            <a:r>
              <a:rPr lang="tr-TR" altLang="tr-TR" sz="24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4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rete</a:t>
            </a:r>
            <a:r>
              <a:rPr lang="tr-TR" altLang="tr-TR" sz="24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capillare</a:t>
            </a:r>
            <a:r>
              <a:rPr lang="tr-TR" altLang="tr-TR" sz="24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glomerulare</a:t>
            </a:r>
            <a:r>
              <a:rPr lang="tr-TR" altLang="tr-TR" sz="24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</p:txBody>
      </p:sp>
      <p:sp>
        <p:nvSpPr>
          <p:cNvPr id="94211" name="Rectangle 5"/>
          <p:cNvSpPr>
            <a:spLocks noChangeArrowheads="1"/>
          </p:cNvSpPr>
          <p:nvPr/>
        </p:nvSpPr>
        <p:spPr bwMode="auto">
          <a:xfrm>
            <a:off x="1143001" y="1383506"/>
            <a:ext cx="3267075" cy="3239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987425" indent="-29368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281113" indent="-2921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598613" indent="-3159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0558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5130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29702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4274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tr-TR" altLang="tr-TR" sz="3000">
              <a:latin typeface="Arial" pitchFamily="34" charset="0"/>
            </a:endParaRPr>
          </a:p>
        </p:txBody>
      </p:sp>
      <p:sp>
        <p:nvSpPr>
          <p:cNvPr id="97282" name="Rectangle 5"/>
          <p:cNvSpPr txBox="1">
            <a:spLocks noChangeArrowheads="1"/>
          </p:cNvSpPr>
          <p:nvPr/>
        </p:nvSpPr>
        <p:spPr>
          <a:xfrm>
            <a:off x="4139952" y="1923678"/>
            <a:ext cx="4392488" cy="30243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Tubulus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defRPr/>
            </a:pPr>
            <a:r>
              <a:rPr lang="tr-TR" alt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Urinary</a:t>
            </a:r>
            <a:r>
              <a:rPr lang="tr-TR" alt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ducts</a:t>
            </a:r>
            <a:endParaRPr lang="tr-TR" altLang="tr-TR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tr-TR" altLang="tr-TR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Proximal</a:t>
            </a:r>
            <a:r>
              <a:rPr lang="tr-TR" altLang="tr-T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tubulus</a:t>
            </a:r>
            <a:r>
              <a:rPr lang="tr-TR" altLang="tr-T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>
              <a:defRPr/>
            </a:pPr>
            <a:r>
              <a:rPr lang="tr-TR" altLang="tr-TR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Henle</a:t>
            </a:r>
            <a:r>
              <a:rPr lang="tr-TR" altLang="tr-T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endParaRPr lang="tr-TR" altLang="tr-T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tr-TR" altLang="tr-T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Distal </a:t>
            </a:r>
            <a:r>
              <a:rPr lang="tr-TR" altLang="tr-TR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tubulus</a:t>
            </a:r>
            <a:endParaRPr lang="tr-TR" altLang="tr-T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tr-TR" altLang="tr-T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tr-TR" alt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Collector</a:t>
            </a:r>
            <a:r>
              <a:rPr lang="tr-TR" alt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canals</a:t>
            </a:r>
            <a:endParaRPr lang="tr-TR" altLang="tr-TR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tr-TR" alt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(they </a:t>
            </a:r>
            <a:r>
              <a:rPr lang="tr-TR" alt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tr-TR" alt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alt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Calyx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minör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Font typeface="Arial" pitchFamily="34" charset="0"/>
              <a:buNone/>
              <a:defRPr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tr-TR" altLang="tr-TR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calyx</a:t>
            </a:r>
            <a:r>
              <a:rPr lang="tr-TR" altLang="tr-TR" sz="21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(</a:t>
            </a:r>
            <a:r>
              <a:rPr lang="tr-TR" altLang="tr-TR" sz="21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goblet</a:t>
            </a:r>
            <a:r>
              <a:rPr lang="tr-TR" altLang="tr-TR" sz="21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tr-TR" altLang="tr-TR" sz="21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chalice</a:t>
            </a:r>
            <a:r>
              <a:rPr lang="tr-TR" altLang="tr-TR" sz="21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tr-TR" altLang="tr-TR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759723"/>
      </p:ext>
    </p:extLst>
  </p:cSld>
  <p:clrMapOvr>
    <a:masterClrMapping/>
  </p:clrMapOvr>
  <p:transition spd="slow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95486"/>
            <a:ext cx="3557860" cy="36004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600" b="1" u="sng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URINARY TRACTS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Kidneys</a:t>
            </a:r>
            <a:endParaRPr lang="tr-TR" alt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Ureter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Mesane</a:t>
            </a:r>
          </a:p>
          <a:p>
            <a:pPr marL="0" indent="0" eaLnBrk="1" hangingPunct="1">
              <a:buNone/>
            </a:pP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Uretra</a:t>
            </a:r>
            <a:endParaRPr lang="tr-TR" alt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altLang="tr-TR" u="sng" dirty="0"/>
          </a:p>
        </p:txBody>
      </p:sp>
    </p:spTree>
    <p:extLst>
      <p:ext uri="{BB962C8B-B14F-4D97-AF65-F5344CB8AC3E}">
        <p14:creationId xmlns:p14="http://schemas.microsoft.com/office/powerpoint/2010/main" val="2241158492"/>
      </p:ext>
    </p:extLst>
  </p:cSld>
  <p:clrMapOvr>
    <a:masterClrMapping/>
  </p:clrMapOvr>
  <p:transition spd="slow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95486"/>
            <a:ext cx="3557860" cy="36004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600" b="1" u="sng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URINARY TRACTS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KIDNEYS</a:t>
            </a:r>
          </a:p>
          <a:p>
            <a:pPr eaLnBrk="1" hangingPunct="1"/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Calyx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minor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Calyx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Pelvis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367116"/>
      </p:ext>
    </p:extLst>
  </p:cSld>
  <p:clrMapOvr>
    <a:masterClrMapping/>
  </p:clrMapOvr>
  <p:transition spd="slow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668" y="1635646"/>
            <a:ext cx="6395540" cy="331236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25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Retroperitoneal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ureter is 1 cm shorter than left ureter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439466" y="1275160"/>
            <a:ext cx="3294459" cy="3868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987425" indent="-29368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281113" indent="-2921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598613" indent="-3159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0558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5130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29702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4274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tr-TR" altLang="tr-TR" sz="1700">
              <a:latin typeface="Arial" pitchFamily="34" charset="0"/>
            </a:endParaRPr>
          </a:p>
        </p:txBody>
      </p:sp>
      <p:sp>
        <p:nvSpPr>
          <p:cNvPr id="9220" name="Rectangle 9"/>
          <p:cNvSpPr>
            <a:spLocks noChangeArrowheads="1"/>
          </p:cNvSpPr>
          <p:nvPr/>
        </p:nvSpPr>
        <p:spPr bwMode="auto">
          <a:xfrm>
            <a:off x="323528" y="1034058"/>
            <a:ext cx="1787028" cy="4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URETER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195486"/>
            <a:ext cx="355786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altLang="tr-TR" sz="2600" b="1" u="sng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URINARY TRACTS</a:t>
            </a:r>
          </a:p>
        </p:txBody>
      </p:sp>
    </p:spTree>
    <p:extLst>
      <p:ext uri="{BB962C8B-B14F-4D97-AF65-F5344CB8AC3E}">
        <p14:creationId xmlns:p14="http://schemas.microsoft.com/office/powerpoint/2010/main" val="1957468625"/>
      </p:ext>
    </p:extLst>
  </p:cSld>
  <p:clrMapOvr>
    <a:masterClrMapping/>
  </p:clrMapOvr>
  <p:transition spd="slow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9252" y="1292201"/>
            <a:ext cx="9045748" cy="3511797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strictures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narrowness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ureter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spcBef>
                <a:spcPts val="0"/>
              </a:spcBef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part where it joins the pelvis </a:t>
            </a:r>
            <a:r>
              <a:rPr lang="en-US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renalis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approximately 2 mm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4 mm where it crosses the iliac vessels in the </a:t>
            </a:r>
            <a:r>
              <a:rPr lang="en-US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linea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terminalis.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1 mm w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it enters the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urinary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bladder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narrowest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07504" y="723950"/>
            <a:ext cx="1787028" cy="4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URETER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9512" y="195486"/>
            <a:ext cx="355786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altLang="tr-TR" sz="2600" b="1" u="sng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URINARY TRACTS</a:t>
            </a:r>
          </a:p>
        </p:txBody>
      </p:sp>
    </p:spTree>
    <p:extLst>
      <p:ext uri="{BB962C8B-B14F-4D97-AF65-F5344CB8AC3E}">
        <p14:creationId xmlns:p14="http://schemas.microsoft.com/office/powerpoint/2010/main" val="1109959541"/>
      </p:ext>
    </p:extLst>
  </p:cSld>
  <p:clrMapOvr>
    <a:masterClrMapping/>
  </p:clrMapOvr>
  <p:transition spd="slow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505" y="843558"/>
            <a:ext cx="4176463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VESİCA URİNARİA</a:t>
            </a:r>
            <a:b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</a:b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(mesane –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urinary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baldder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96" y="1995686"/>
            <a:ext cx="8856984" cy="29523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sac-shaped organ composed of muscles and membranes that collects the urine filtered by the kidney before it is thrown out of the body.</a:t>
            </a:r>
            <a:endParaRPr lang="tr-TR" altLang="tr-T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tr-TR" altLang="tr-T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bladder muscle structure is called </a:t>
            </a:r>
            <a:r>
              <a:rPr lang="en-US" altLang="tr-TR" sz="3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m.detrusor</a:t>
            </a:r>
            <a:r>
              <a:rPr lang="en-US" altLang="tr-TR" sz="3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3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vesicae</a:t>
            </a:r>
            <a:r>
              <a:rPr lang="en-US" altLang="tr-TR" sz="3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195486"/>
            <a:ext cx="355786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altLang="tr-TR" sz="2600" b="1" u="sng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URINARY TRACTS</a:t>
            </a:r>
          </a:p>
        </p:txBody>
      </p:sp>
    </p:spTree>
    <p:extLst>
      <p:ext uri="{BB962C8B-B14F-4D97-AF65-F5344CB8AC3E}">
        <p14:creationId xmlns:p14="http://schemas.microsoft.com/office/powerpoint/2010/main" val="3233490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95" y="627534"/>
            <a:ext cx="5040561" cy="4320480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0"/>
              </a:spcBef>
              <a:defRPr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Apex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marL="400050" lvl="2" indent="0">
              <a:spcBef>
                <a:spcPts val="0"/>
              </a:spcBef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at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2" indent="0">
              <a:spcBef>
                <a:spcPts val="0"/>
              </a:spcBef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on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</a:t>
            </a:r>
          </a:p>
          <a:p>
            <a:pPr marL="0" lvl="1" indent="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Fundus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the </a:t>
            </a:r>
            <a:r>
              <a:rPr lang="en-US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backlooks</a:t>
            </a:r>
            <a:r>
              <a:rPr lang="en-US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down a little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2" indent="-342900">
              <a:spcBef>
                <a:spcPts val="0"/>
              </a:spcBef>
              <a:buFontTx/>
              <a:buChar char="-"/>
              <a:defRPr/>
            </a:pP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indent="0">
              <a:spcBef>
                <a:spcPts val="0"/>
              </a:spcBef>
              <a:defRPr/>
            </a:pP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Corpus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vesicae</a:t>
            </a:r>
            <a:endParaRPr lang="tr-TR" alt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3" indent="0">
              <a:spcBef>
                <a:spcPts val="0"/>
              </a:spcBef>
              <a:buNone/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body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Cervix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bladder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neck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at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endParaRPr lang="tr-TR" altLang="tr-TR" sz="2400" b="1" dirty="0"/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5496" y="51470"/>
            <a:ext cx="4176463" cy="483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Parts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of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the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Vesica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Urinaria</a:t>
            </a:r>
            <a:endParaRPr lang="tr-TR" altLang="tr-TR" sz="2400" b="1" dirty="0">
              <a:solidFill>
                <a:srgbClr val="C0000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0464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ikdörtgen 1"/>
          <p:cNvSpPr>
            <a:spLocks noChangeArrowheads="1"/>
          </p:cNvSpPr>
          <p:nvPr/>
        </p:nvSpPr>
        <p:spPr bwMode="auto">
          <a:xfrm>
            <a:off x="35496" y="843558"/>
            <a:ext cx="885698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v-SE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</a:t>
            </a:r>
            <a:r>
              <a:rPr lang="tr-TR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v-SE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sv-SE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tr-TR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sv-SE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stem</a:t>
            </a:r>
            <a:endParaRPr lang="tr-TR" altLang="tr-TR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 –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Nephros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Kidney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filters urine from blood.</a:t>
            </a: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Ureter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tr-TR" altLang="tr-TR" sz="2200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</a:t>
            </a: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carries the urine filtered by the kidneys to the </a:t>
            </a:r>
            <a:r>
              <a:rPr lang="tr-TR" altLang="tr-TR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urinary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bladder.</a:t>
            </a: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esane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urinaria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sac where urine is collected.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throws the urine collected in the bladder out of the body.</a:t>
            </a: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title"/>
          </p:nvPr>
        </p:nvSpPr>
        <p:spPr>
          <a:xfrm>
            <a:off x="72008" y="61913"/>
            <a:ext cx="5940152" cy="709637"/>
          </a:xfrm>
        </p:spPr>
        <p:txBody>
          <a:bodyPr>
            <a:noAutofit/>
          </a:bodyPr>
          <a:lstStyle/>
          <a:p>
            <a:r>
              <a:rPr lang="tr-TR" altLang="tr-TR" sz="26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URINARY SYSTEM ORGANS</a:t>
            </a:r>
            <a:br>
              <a:rPr lang="tr-TR" altLang="tr-TR" sz="2600" b="1" dirty="0">
                <a:solidFill>
                  <a:srgbClr val="FF0000"/>
                </a:solidFill>
                <a:latin typeface="Albertus Extra Bold" panose="020E0802040304020204" pitchFamily="34" charset="0"/>
              </a:rPr>
            </a:br>
            <a:r>
              <a:rPr lang="tr-TR" altLang="tr-TR" sz="26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(Organa </a:t>
            </a:r>
            <a:r>
              <a:rPr lang="tr-TR" altLang="tr-TR" sz="26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Urinaria</a:t>
            </a:r>
            <a:r>
              <a:rPr lang="tr-TR" altLang="tr-TR" sz="26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477181"/>
      </p:ext>
    </p:extLst>
  </p:cSld>
  <p:clrMapOvr>
    <a:masterClrMapping/>
  </p:clrMapOvr>
  <p:transition spd="slow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96" y="1131590"/>
            <a:ext cx="8712968" cy="4032448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tr-TR" altLang="tr-TR" sz="24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Fundus</a:t>
            </a:r>
            <a:r>
              <a:rPr lang="tr-TR" altLang="tr-TR" sz="24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vesicae</a:t>
            </a:r>
            <a:r>
              <a:rPr lang="tr-TR" altLang="tr-TR" sz="24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: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1" indent="0">
              <a:spcBef>
                <a:spcPts val="0"/>
              </a:spcBef>
              <a:defRPr/>
            </a:pP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Neighborhoods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1" indent="0" eaLnBrk="1" hangingPunct="1">
              <a:spcBef>
                <a:spcPts val="0"/>
              </a:spcBef>
              <a:buNone/>
              <a:defRPr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eaLnBrk="1" hangingPunct="1">
              <a:spcBef>
                <a:spcPts val="0"/>
              </a:spcBef>
              <a:buNone/>
              <a:defRPr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men:</a:t>
            </a:r>
          </a:p>
          <a:p>
            <a:pPr marL="0" lvl="3" indent="0" eaLnBrk="1" hangingPunct="1">
              <a:spcBef>
                <a:spcPts val="0"/>
              </a:spcBef>
              <a:defRPr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Rectum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0" eaLnBrk="1" hangingPunct="1">
              <a:spcBef>
                <a:spcPts val="0"/>
              </a:spcBef>
              <a:buNone/>
              <a:defRPr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0">
              <a:spcBef>
                <a:spcPts val="0"/>
              </a:spcBef>
              <a:buNone/>
              <a:defRPr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Excavatio</a:t>
            </a:r>
            <a:r>
              <a:rPr lang="en-US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rectovesicalis</a:t>
            </a:r>
            <a:r>
              <a:rPr lang="en-US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occurs between 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3" indent="0">
              <a:spcBef>
                <a:spcPts val="0"/>
              </a:spcBef>
              <a:buNone/>
              <a:defRPr/>
            </a:pP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Rectum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the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Urinary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Bladder.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5496" y="51470"/>
            <a:ext cx="4176463" cy="483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Parts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of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the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Vesica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Urinaria</a:t>
            </a:r>
            <a:endParaRPr lang="tr-TR" altLang="tr-TR" sz="2400" b="1" dirty="0">
              <a:solidFill>
                <a:srgbClr val="C0000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63662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627534"/>
            <a:ext cx="7560840" cy="4032448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tr-TR" altLang="tr-TR" sz="24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Fundus</a:t>
            </a:r>
            <a:r>
              <a:rPr lang="tr-TR" altLang="tr-TR" sz="24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vesicae</a:t>
            </a:r>
            <a:r>
              <a:rPr lang="tr-TR" altLang="tr-TR" sz="24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defRPr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0"/>
              </a:spcBef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Neighborhoods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1" indent="0" eaLnBrk="1" hangingPunct="1">
              <a:spcBef>
                <a:spcPts val="0"/>
              </a:spcBef>
              <a:buNone/>
              <a:defRPr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eaLnBrk="1" hangingPunct="1">
              <a:spcBef>
                <a:spcPts val="0"/>
              </a:spcBef>
              <a:buNone/>
              <a:defRPr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3" indent="0">
              <a:spcBef>
                <a:spcPts val="0"/>
              </a:spcBef>
              <a:defRPr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upper part of vagina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0">
              <a:spcBef>
                <a:spcPts val="0"/>
              </a:spcBef>
              <a:defRPr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part of uterus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0">
              <a:spcBef>
                <a:spcPts val="0"/>
              </a:spcBef>
              <a:buNone/>
              <a:defRPr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0">
              <a:spcBef>
                <a:spcPts val="0"/>
              </a:spcBef>
              <a:buNone/>
              <a:defRPr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Excavatio</a:t>
            </a:r>
            <a:r>
              <a:rPr lang="en-US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vesic</a:t>
            </a:r>
            <a:r>
              <a:rPr lang="tr-TR" alt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outerina</a:t>
            </a:r>
            <a:r>
              <a:rPr lang="en-US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occurs between 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3" indent="0">
              <a:spcBef>
                <a:spcPts val="0"/>
              </a:spcBef>
              <a:buNone/>
              <a:defRPr/>
            </a:pP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uterus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the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urinary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ladder.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5496" y="51470"/>
            <a:ext cx="4176463" cy="483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Parts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of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the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Vesica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Urinaria</a:t>
            </a:r>
            <a:endParaRPr lang="tr-TR" altLang="tr-TR" sz="2400" b="1" dirty="0">
              <a:solidFill>
                <a:srgbClr val="C0000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106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713433" y="1352997"/>
            <a:ext cx="3028950" cy="57068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masculina</a:t>
            </a:r>
            <a:r>
              <a:rPr lang="tr-TR" altLang="tr-TR" sz="2000" b="1" dirty="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22746" y="710259"/>
            <a:ext cx="1835696" cy="75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URETHRA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143450" y="1357858"/>
            <a:ext cx="30289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feminina</a:t>
            </a:r>
            <a:endParaRPr lang="tr-TR" altLang="tr-T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9512" y="51470"/>
            <a:ext cx="355786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altLang="tr-TR" sz="2600" b="1" u="sng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URINARY TRACTS</a:t>
            </a:r>
          </a:p>
        </p:txBody>
      </p:sp>
    </p:spTree>
    <p:extLst>
      <p:ext uri="{BB962C8B-B14F-4D97-AF65-F5344CB8AC3E}">
        <p14:creationId xmlns:p14="http://schemas.microsoft.com/office/powerpoint/2010/main" val="378193235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726282"/>
            <a:ext cx="4032448" cy="4221732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tr-TR" altLang="tr-TR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internum</a:t>
            </a:r>
            <a:endParaRPr lang="tr-TR" altLang="tr-T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endParaRPr lang="tr-TR" altLang="tr-TR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tr-TR" altLang="tr-T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tr-TR" altLang="tr-TR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M.sphincter</a:t>
            </a:r>
            <a:r>
              <a:rPr lang="tr-TR" altLang="tr-TR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uretra</a:t>
            </a:r>
            <a:r>
              <a:rPr lang="tr-TR" altLang="tr-TR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internum</a:t>
            </a:r>
            <a:endParaRPr lang="tr-TR" altLang="tr-TR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tr-TR" altLang="tr-TR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M.sphincter</a:t>
            </a:r>
            <a:r>
              <a:rPr lang="tr-TR" altLang="tr-TR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uretra</a:t>
            </a:r>
            <a:r>
              <a:rPr lang="tr-TR" altLang="tr-TR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r>
              <a:rPr lang="tr-TR" altLang="tr-T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tr-TR" altLang="tr-TR" sz="3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Curves</a:t>
            </a:r>
            <a:r>
              <a:rPr lang="tr-TR" altLang="tr-TR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sz="3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tr-TR" altLang="tr-TR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Curvatura</a:t>
            </a:r>
            <a:r>
              <a:rPr lang="tr-TR" altLang="tr-T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prepubica</a:t>
            </a:r>
            <a:endParaRPr lang="tr-TR" altLang="tr-TR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altLang="tr-TR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Curvatura</a:t>
            </a:r>
            <a:r>
              <a:rPr lang="tr-TR" altLang="tr-T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infrapubica</a:t>
            </a:r>
            <a:endParaRPr lang="tr-TR" altLang="tr-TR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114890" y="51470"/>
            <a:ext cx="3294460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2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Urethra</a:t>
            </a:r>
            <a:r>
              <a:rPr lang="tr-TR" altLang="tr-TR" sz="22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2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masculina</a:t>
            </a:r>
            <a:endParaRPr lang="tr-TR" altLang="tr-TR" sz="2200" b="1" dirty="0">
              <a:solidFill>
                <a:srgbClr val="C0000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5229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7468" y="3238551"/>
            <a:ext cx="4211960" cy="101647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tr-TR" altLang="tr-T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narrowest</a:t>
            </a:r>
            <a:r>
              <a:rPr lang="tr-TR" altLang="tr-T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altLang="tr-T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endParaRPr lang="tr-TR" altLang="tr-TR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altLang="tr-TR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r>
              <a:rPr lang="tr-TR" altLang="tr-TR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267494"/>
            <a:ext cx="3294460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Urethra</a:t>
            </a:r>
            <a:r>
              <a:rPr lang="tr-TR" altLang="tr-TR" sz="24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masculina</a:t>
            </a:r>
            <a:endParaRPr lang="tr-TR" altLang="tr-TR" sz="2400" b="1" dirty="0">
              <a:solidFill>
                <a:srgbClr val="C0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5495" y="1635646"/>
            <a:ext cx="80648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widest part of Urethra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part that passes through the prostate.</a:t>
            </a:r>
            <a:endParaRPr lang="tr-TR" alt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99409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528637"/>
            <a:ext cx="4272111" cy="337304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internum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(it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opens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vestibulum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120000"/>
              </a:lnSpc>
            </a:pP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M.sphincter</a:t>
            </a:r>
            <a:r>
              <a:rPr lang="tr-TR" altLang="tr-TR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uretra</a:t>
            </a:r>
            <a:r>
              <a:rPr lang="tr-TR" altLang="tr-TR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internum</a:t>
            </a:r>
            <a:endParaRPr lang="tr-TR" altLang="tr-TR" sz="2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tr-TR" altLang="tr-TR" sz="2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M.sphincter</a:t>
            </a:r>
            <a:r>
              <a:rPr lang="tr-TR" altLang="tr-TR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uretra</a:t>
            </a:r>
            <a:r>
              <a:rPr lang="tr-TR" altLang="tr-TR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endParaRPr lang="tr-TR" altLang="tr-TR" sz="2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107504" y="86990"/>
            <a:ext cx="2917031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r-TR" altLang="tr-TR" sz="22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Urethra</a:t>
            </a:r>
            <a:r>
              <a:rPr lang="tr-TR" altLang="tr-TR" sz="22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200" b="1" dirty="0" err="1">
                <a:solidFill>
                  <a:srgbClr val="C00000"/>
                </a:solidFill>
                <a:latin typeface="Albertus Extra Bold" panose="020E0802040304020204" pitchFamily="34" charset="0"/>
              </a:rPr>
              <a:t>feminina</a:t>
            </a:r>
            <a:endParaRPr lang="tr-TR" altLang="tr-TR" sz="2200" b="1" dirty="0">
              <a:solidFill>
                <a:srgbClr val="C0000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18023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Unvan 1"/>
          <p:cNvSpPr>
            <a:spLocks noGrp="1"/>
          </p:cNvSpPr>
          <p:nvPr>
            <p:ph type="title"/>
          </p:nvPr>
        </p:nvSpPr>
        <p:spPr>
          <a:xfrm>
            <a:off x="3779912" y="1513632"/>
            <a:ext cx="5040560" cy="1872209"/>
          </a:xfrm>
        </p:spPr>
        <p:txBody>
          <a:bodyPr>
            <a:noAutofit/>
          </a:bodyPr>
          <a:lstStyle/>
          <a:p>
            <a:pPr algn="ctr" eaLnBrk="1" hangingPunct="1"/>
            <a:r>
              <a:rPr lang="tr-TR" altLang="tr-TR" sz="30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GENITAL ORGANS</a:t>
            </a:r>
            <a:br>
              <a:rPr lang="tr-TR" altLang="tr-TR" sz="3000" b="1" dirty="0">
                <a:solidFill>
                  <a:srgbClr val="FF0000"/>
                </a:solidFill>
                <a:latin typeface="Albertus Extra Bold" panose="020E0802040304020204" pitchFamily="34" charset="0"/>
              </a:rPr>
            </a:br>
            <a:r>
              <a:rPr lang="tr-TR" altLang="tr-TR" sz="30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(ORGANA GENITALIA)</a:t>
            </a:r>
          </a:p>
        </p:txBody>
      </p:sp>
    </p:spTree>
    <p:extLst>
      <p:ext uri="{BB962C8B-B14F-4D97-AF65-F5344CB8AC3E}">
        <p14:creationId xmlns:p14="http://schemas.microsoft.com/office/powerpoint/2010/main" val="3429276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28228"/>
            <a:ext cx="5796135" cy="898922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 MALE GENITAL ORGANS</a:t>
            </a:r>
            <a:b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</a:b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(Organa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Genitalia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Masculina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931790"/>
            <a:ext cx="3720604" cy="197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Internal</a:t>
            </a:r>
            <a:r>
              <a:rPr lang="tr-TR" altLang="tr-T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organs</a:t>
            </a:r>
            <a:endParaRPr lang="tr-TR" altLang="tr-TR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sz="2400" dirty="0" err="1">
                <a:cs typeface="Times New Roman" panose="02020603050405020304" pitchFamily="18" charset="0"/>
              </a:rPr>
              <a:t>Testicle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sz="2400" dirty="0">
                <a:cs typeface="Times New Roman" panose="02020603050405020304" pitchFamily="18" charset="0"/>
              </a:rPr>
              <a:t>sperm </a:t>
            </a:r>
            <a:r>
              <a:rPr lang="tr-TR" altLang="tr-TR" sz="2400" dirty="0" err="1">
                <a:cs typeface="Times New Roman" panose="02020603050405020304" pitchFamily="18" charset="0"/>
              </a:rPr>
              <a:t>pathways</a:t>
            </a:r>
            <a:endParaRPr lang="tr-TR" altLang="tr-TR" sz="24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sz="2400" dirty="0" err="1">
                <a:cs typeface="Times New Roman" panose="02020603050405020304" pitchFamily="18" charset="0"/>
              </a:rPr>
              <a:t>attachment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cs typeface="Times New Roman" panose="02020603050405020304" pitchFamily="18" charset="0"/>
              </a:rPr>
              <a:t>glands</a:t>
            </a:r>
            <a:endParaRPr lang="tr-TR" altLang="tr-TR" sz="2400" dirty="0"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5056" y="1275606"/>
            <a:ext cx="3622848" cy="145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External</a:t>
            </a:r>
            <a:r>
              <a:rPr lang="tr-TR" altLang="tr-T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  <a:r>
              <a:rPr lang="tr-TR" altLang="tr-TR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dirty="0">
                <a:cs typeface="Times New Roman" panose="02020603050405020304" pitchFamily="18" charset="0"/>
              </a:rPr>
              <a:t>1. </a:t>
            </a:r>
            <a:r>
              <a:rPr lang="tr-TR" altLang="tr-TR" sz="2400" dirty="0" err="1">
                <a:cs typeface="Times New Roman" panose="02020603050405020304" pitchFamily="18" charset="0"/>
              </a:rPr>
              <a:t>Scrotum</a:t>
            </a:r>
            <a:endParaRPr lang="tr-TR" altLang="tr-TR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dirty="0">
                <a:cs typeface="Times New Roman" panose="02020603050405020304" pitchFamily="18" charset="0"/>
              </a:rPr>
              <a:t>2. Penis</a:t>
            </a:r>
          </a:p>
        </p:txBody>
      </p:sp>
    </p:spTree>
    <p:extLst>
      <p:ext uri="{BB962C8B-B14F-4D97-AF65-F5344CB8AC3E}">
        <p14:creationId xmlns:p14="http://schemas.microsoft.com/office/powerpoint/2010/main" val="2506770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49126" y="1745397"/>
            <a:ext cx="4638898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tr-TR" altLang="tr-TR" sz="2800" b="1" dirty="0">
                <a:solidFill>
                  <a:srgbClr val="00206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1. </a:t>
            </a:r>
            <a:r>
              <a:rPr lang="tr-TR" altLang="tr-TR" sz="2800" b="1" dirty="0" err="1">
                <a:solidFill>
                  <a:srgbClr val="00206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Scrotum</a:t>
            </a:r>
            <a:endParaRPr lang="tr-TR" altLang="tr-TR" sz="2800" b="1" dirty="0">
              <a:solidFill>
                <a:srgbClr val="00206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en-US" altLang="tr-TR" sz="2400" dirty="0">
                <a:cs typeface="Times New Roman" panose="02020603050405020304" pitchFamily="18" charset="0"/>
              </a:rPr>
              <a:t>It is a fibromuscular bag containing</a:t>
            </a:r>
            <a:r>
              <a:rPr lang="en-US" altLang="tr-T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tr-TR" altLang="tr-TR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Wingdings"/>
              <a:buChar char="à"/>
              <a:defRPr/>
            </a:pPr>
            <a:r>
              <a:rPr lang="tr-TR" altLang="tr-TR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testicle</a:t>
            </a:r>
            <a:r>
              <a:rPr lang="tr-TR" altLang="tr-TR" sz="2400" dirty="0">
                <a:cs typeface="Times New Roman" panose="02020603050405020304" pitchFamily="18" charset="0"/>
              </a:rPr>
              <a:t>,</a:t>
            </a:r>
            <a:r>
              <a:rPr lang="tr-TR" altLang="tr-T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ts val="0"/>
              </a:spcBef>
              <a:buFont typeface="Wingdings"/>
              <a:buChar char="à"/>
              <a:defRPr/>
            </a:pPr>
            <a:r>
              <a:rPr lang="tr-TR" altLang="tr-TR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epididymis</a:t>
            </a:r>
            <a:r>
              <a:rPr lang="tr-TR" altLang="tr-T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and</a:t>
            </a:r>
            <a:r>
              <a:rPr lang="tr-TR" altLang="tr-T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ts val="0"/>
              </a:spcBef>
              <a:buFont typeface="Wingdings"/>
              <a:buChar char="à"/>
              <a:defRPr/>
            </a:pPr>
            <a:r>
              <a:rPr lang="en-US" altLang="tr-T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part of the funiculus </a:t>
            </a:r>
            <a:r>
              <a:rPr lang="en-US" altLang="tr-TR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spermaticus</a:t>
            </a:r>
            <a:r>
              <a:rPr lang="en-US" altLang="tr-T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  <a:endParaRPr lang="tr-TR" altLang="tr-TR" sz="2400" dirty="0">
              <a:cs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7503" y="1066898"/>
            <a:ext cx="4032449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External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" y="28228"/>
            <a:ext cx="5796135" cy="898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 MALE GENITAL ORGANS</a:t>
            </a:r>
            <a:b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</a:b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(Organa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Genitalia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Masculina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8514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5496" y="1059582"/>
            <a:ext cx="410445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tr-TR" altLang="tr-TR" sz="2400" b="1" u="sng" dirty="0" err="1">
                <a:solidFill>
                  <a:srgbClr val="0070C0"/>
                </a:solidFill>
                <a:cs typeface="Times New Roman" panose="02020603050405020304" pitchFamily="18" charset="0"/>
              </a:rPr>
              <a:t>The</a:t>
            </a:r>
            <a:r>
              <a:rPr lang="tr-TR" altLang="tr-TR" sz="24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 l</a:t>
            </a:r>
            <a:r>
              <a:rPr lang="en-US" altLang="tr-TR" sz="2400" b="1" u="sng" dirty="0" err="1">
                <a:solidFill>
                  <a:srgbClr val="0070C0"/>
                </a:solidFill>
                <a:cs typeface="Times New Roman" panose="02020603050405020304" pitchFamily="18" charset="0"/>
              </a:rPr>
              <a:t>ayers</a:t>
            </a:r>
            <a:r>
              <a:rPr lang="en-US" altLang="tr-TR" sz="24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 of the scrotum</a:t>
            </a:r>
            <a:r>
              <a:rPr lang="tr-TR" altLang="tr-TR" sz="24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tr-TR" sz="24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(from outside to inside)</a:t>
            </a:r>
            <a:endParaRPr lang="tr-TR" altLang="tr-TR" sz="2400" b="1" u="sng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tr-TR" altLang="tr-TR" sz="2400" b="1" u="sng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tr-TR" altLang="tr-TR" sz="2400" b="1" dirty="0">
                <a:cs typeface="Times New Roman" panose="02020603050405020304" pitchFamily="18" charset="0"/>
              </a:rPr>
              <a:t>- Skin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tr-TR" altLang="tr-TR" sz="2400" b="1" dirty="0">
                <a:cs typeface="Times New Roman" panose="02020603050405020304" pitchFamily="18" charset="0"/>
              </a:rPr>
              <a:t>-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Tunica</a:t>
            </a:r>
            <a:r>
              <a:rPr lang="tr-TR" altLang="tr-TR" sz="2400" b="1" dirty="0"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dartos</a:t>
            </a:r>
            <a:r>
              <a:rPr lang="tr-TR" altLang="tr-TR" sz="2400" b="1" dirty="0">
                <a:cs typeface="Times New Roman" panose="02020603050405020304" pitchFamily="18" charset="0"/>
              </a:rPr>
              <a:t> (M.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dartos</a:t>
            </a:r>
            <a:r>
              <a:rPr lang="tr-TR" altLang="tr-TR" sz="2400" b="1" dirty="0">
                <a:cs typeface="Times New Roman" panose="02020603050405020304" pitchFamily="18" charset="0"/>
              </a:rPr>
              <a:t>),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tr-TR" altLang="tr-TR" sz="2400" dirty="0">
                <a:cs typeface="Times New Roman" panose="02020603050405020304" pitchFamily="18" charset="0"/>
              </a:rPr>
              <a:t>- </a:t>
            </a:r>
            <a:r>
              <a:rPr lang="tr-TR" altLang="tr-TR" sz="2400" dirty="0" err="1">
                <a:cs typeface="Times New Roman" panose="02020603050405020304" pitchFamily="18" charset="0"/>
              </a:rPr>
              <a:t>Fascia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cs typeface="Times New Roman" panose="02020603050405020304" pitchFamily="18" charset="0"/>
              </a:rPr>
              <a:t>spermatica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cs typeface="Times New Roman" panose="02020603050405020304" pitchFamily="18" charset="0"/>
              </a:rPr>
              <a:t>externa</a:t>
            </a:r>
            <a:r>
              <a:rPr lang="tr-TR" altLang="tr-TR" sz="2400" dirty="0">
                <a:cs typeface="Times New Roman" panose="02020603050405020304" pitchFamily="18" charset="0"/>
              </a:rPr>
              <a:t>,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tr-TR" altLang="tr-TR" sz="2400" b="1" dirty="0">
                <a:cs typeface="Times New Roman" panose="02020603050405020304" pitchFamily="18" charset="0"/>
              </a:rPr>
              <a:t>-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Fascia</a:t>
            </a:r>
            <a:r>
              <a:rPr lang="tr-TR" altLang="tr-TR" sz="2400" b="1" dirty="0"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cremasterica</a:t>
            </a:r>
            <a:r>
              <a:rPr lang="tr-TR" altLang="tr-TR" sz="2400" b="1" dirty="0">
                <a:cs typeface="Times New Roman" panose="02020603050405020304" pitchFamily="18" charset="0"/>
              </a:rPr>
              <a:t>,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tr-TR" altLang="tr-TR" sz="2400" b="1" dirty="0">
                <a:cs typeface="Times New Roman" panose="02020603050405020304" pitchFamily="18" charset="0"/>
              </a:rPr>
              <a:t>	(M.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cremaster</a:t>
            </a:r>
            <a:r>
              <a:rPr lang="tr-TR" altLang="tr-TR" sz="2400" b="1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tr-TR" altLang="tr-TR" sz="2400" dirty="0">
                <a:cs typeface="Times New Roman" panose="02020603050405020304" pitchFamily="18" charset="0"/>
              </a:rPr>
              <a:t>- </a:t>
            </a:r>
            <a:r>
              <a:rPr lang="tr-TR" altLang="tr-TR" sz="2400" dirty="0" err="1">
                <a:cs typeface="Times New Roman" panose="02020603050405020304" pitchFamily="18" charset="0"/>
              </a:rPr>
              <a:t>Fascia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cs typeface="Times New Roman" panose="02020603050405020304" pitchFamily="18" charset="0"/>
              </a:rPr>
              <a:t>spermatica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cs typeface="Times New Roman" panose="02020603050405020304" pitchFamily="18" charset="0"/>
              </a:rPr>
              <a:t>interna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tr-TR" altLang="tr-TR" sz="2400" dirty="0">
                <a:cs typeface="Times New Roman" panose="02020603050405020304" pitchFamily="18" charset="0"/>
              </a:rPr>
              <a:t>- </a:t>
            </a:r>
            <a:r>
              <a:rPr lang="tr-TR" altLang="tr-TR" sz="2400" dirty="0" err="1">
                <a:cs typeface="Times New Roman" panose="02020603050405020304" pitchFamily="18" charset="0"/>
              </a:rPr>
              <a:t>Tunica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cs typeface="Times New Roman" panose="02020603050405020304" pitchFamily="18" charset="0"/>
              </a:rPr>
              <a:t>vaginalis</a:t>
            </a:r>
            <a:endParaRPr lang="tr-TR" altLang="tr-TR" sz="2400" dirty="0"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5496" y="536362"/>
            <a:ext cx="353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tr-TR" altLang="tr-TR" sz="2800" b="1" dirty="0">
                <a:solidFill>
                  <a:srgbClr val="00206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1. </a:t>
            </a:r>
            <a:r>
              <a:rPr lang="tr-TR" altLang="tr-TR" sz="2800" b="1" dirty="0" err="1">
                <a:solidFill>
                  <a:srgbClr val="00206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Scrotum</a:t>
            </a:r>
            <a:endParaRPr lang="tr-TR" altLang="tr-TR" sz="2800" b="1" dirty="0">
              <a:solidFill>
                <a:srgbClr val="00206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3" y="58786"/>
            <a:ext cx="4032449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External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595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131590"/>
            <a:ext cx="3888432" cy="35283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 – </a:t>
            </a: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Nephros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Kidney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endParaRPr lang="tr-TR" altLang="tr-TR" sz="24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Ureter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endParaRPr lang="tr-TR" altLang="tr-TR" sz="24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esane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urinaria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[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urinary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bladder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Wingdings"/>
              <a:buChar char="à"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>
          <a:xfrm>
            <a:off x="72008" y="61913"/>
            <a:ext cx="5940152" cy="709637"/>
          </a:xfrm>
        </p:spPr>
        <p:txBody>
          <a:bodyPr>
            <a:noAutofit/>
          </a:bodyPr>
          <a:lstStyle/>
          <a:p>
            <a:r>
              <a:rPr lang="tr-TR" altLang="tr-TR" sz="26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URINARY SYSTEM ORGANS</a:t>
            </a:r>
            <a:br>
              <a:rPr lang="tr-TR" altLang="tr-TR" sz="2600" b="1" dirty="0">
                <a:solidFill>
                  <a:srgbClr val="FF0000"/>
                </a:solidFill>
                <a:latin typeface="Albertus Extra Bold" panose="020E0802040304020204" pitchFamily="34" charset="0"/>
              </a:rPr>
            </a:br>
            <a:r>
              <a:rPr lang="tr-TR" altLang="tr-TR" sz="26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(Organa </a:t>
            </a:r>
            <a:r>
              <a:rPr lang="tr-TR" altLang="tr-TR" sz="26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Urinaria</a:t>
            </a:r>
            <a:r>
              <a:rPr lang="tr-TR" altLang="tr-TR" sz="26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8507119"/>
      </p:ext>
    </p:extLst>
  </p:cSld>
  <p:clrMapOvr>
    <a:masterClrMapping/>
  </p:clrMapOvr>
  <p:transition spd="slow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5496" y="1131590"/>
            <a:ext cx="900055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None/>
              <a:defRPr/>
            </a:pPr>
            <a:r>
              <a:rPr lang="tr-TR" altLang="tr-TR" sz="2400" b="1" u="sng" dirty="0">
                <a:solidFill>
                  <a:srgbClr val="0070C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altLang="tr-TR" sz="2400" b="1" u="sng" dirty="0" err="1">
                <a:solidFill>
                  <a:srgbClr val="0070C0"/>
                </a:solidFill>
                <a:cs typeface="Times New Roman" panose="02020603050405020304" pitchFamily="18" charset="0"/>
              </a:rPr>
              <a:t>Tunica</a:t>
            </a:r>
            <a:r>
              <a:rPr lang="tr-TR" altLang="tr-TR" sz="24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solidFill>
                  <a:srgbClr val="0070C0"/>
                </a:solidFill>
                <a:cs typeface="Times New Roman" panose="02020603050405020304" pitchFamily="18" charset="0"/>
              </a:rPr>
              <a:t>dartos</a:t>
            </a:r>
            <a:r>
              <a:rPr lang="tr-TR" altLang="tr-TR" sz="2400" b="1" u="sng" dirty="0">
                <a:cs typeface="Times New Roman" panose="02020603050405020304" pitchFamily="18" charset="0"/>
              </a:rPr>
              <a:t>,</a:t>
            </a:r>
            <a:r>
              <a:rPr lang="en-US" altLang="tr-TR" sz="2400" u="sng" dirty="0">
                <a:cs typeface="Times New Roman" panose="02020603050405020304" pitchFamily="18" charset="0"/>
              </a:rPr>
              <a:t> consists of smooth muscle fibers called </a:t>
            </a:r>
            <a:r>
              <a:rPr lang="en-US" altLang="tr-TR" sz="2400" b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m.dartos</a:t>
            </a:r>
            <a:r>
              <a:rPr lang="en-US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  <a:r>
              <a:rPr lang="en-US" altLang="tr-TR" sz="2400" u="sng" dirty="0">
                <a:cs typeface="Times New Roman" panose="02020603050405020304" pitchFamily="18" charset="0"/>
              </a:rPr>
              <a:t> </a:t>
            </a:r>
            <a:endParaRPr lang="tr-TR" altLang="tr-TR" sz="2400" u="sng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tr-TR" altLang="tr-TR" sz="2400" u="sng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tr-TR" sz="2400" u="sng" dirty="0">
                <a:cs typeface="Times New Roman" panose="02020603050405020304" pitchFamily="18" charset="0"/>
              </a:rPr>
              <a:t>The scrotum has the ability to shrink in cold and relax in heat.</a:t>
            </a:r>
            <a:endParaRPr lang="tr-TR" altLang="tr-TR" sz="2400" u="sng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tr-TR" altLang="tr-TR" sz="2400" u="sng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tr-TR" sz="2400" u="sng" dirty="0">
                <a:cs typeface="Times New Roman" panose="02020603050405020304" pitchFamily="18" charset="0"/>
              </a:rPr>
              <a:t>It also plays an important role in temperature regulation during spermatogenesis.</a:t>
            </a:r>
            <a:endParaRPr lang="tr-TR" altLang="tr-TR" sz="2400" u="sng" dirty="0"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5601" y="627534"/>
            <a:ext cx="353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tr-TR" altLang="tr-TR" sz="2800" b="1" dirty="0">
                <a:solidFill>
                  <a:srgbClr val="00206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1. </a:t>
            </a:r>
            <a:r>
              <a:rPr lang="tr-TR" altLang="tr-TR" sz="2800" b="1" dirty="0" err="1">
                <a:solidFill>
                  <a:srgbClr val="00206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Scrotum</a:t>
            </a:r>
            <a:endParaRPr lang="tr-TR" altLang="tr-TR" sz="2800" b="1" dirty="0">
              <a:solidFill>
                <a:srgbClr val="00206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3" y="58786"/>
            <a:ext cx="4032449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External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702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9"/>
          <p:cNvSpPr>
            <a:spLocks noChangeArrowheads="1"/>
          </p:cNvSpPr>
          <p:nvPr/>
        </p:nvSpPr>
        <p:spPr bwMode="auto">
          <a:xfrm>
            <a:off x="35496" y="1275606"/>
            <a:ext cx="489184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It expels urine and semen.</a:t>
            </a:r>
            <a:endParaRPr lang="tr-TR" altLang="tr-TR" sz="2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tr-TR" altLang="tr-TR" sz="2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tr-TR" altLang="tr-TR" sz="2400" b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It</a:t>
            </a: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consists</a:t>
            </a: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of </a:t>
            </a:r>
            <a:r>
              <a:rPr lang="tr-TR" altLang="tr-TR" sz="2400" b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two</a:t>
            </a: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parts</a:t>
            </a: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None/>
            </a:pPr>
            <a:endParaRPr lang="tr-TR" altLang="tr-TR" sz="2400" u="sng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 typeface="Wingdings"/>
              <a:buChar char="à"/>
            </a:pP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Pars </a:t>
            </a:r>
            <a:r>
              <a:rPr lang="tr-TR" altLang="tr-TR" sz="2400" b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Libera</a:t>
            </a: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pPr marL="1085850" lvl="1" indent="-342900">
              <a:spcBef>
                <a:spcPct val="0"/>
              </a:spcBef>
              <a:buFont typeface="Wingdings"/>
              <a:buChar char="à"/>
            </a:pPr>
            <a:r>
              <a:rPr lang="tr-TR" altLang="tr-TR" sz="2400" i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Corpus</a:t>
            </a:r>
            <a:r>
              <a:rPr lang="tr-TR" altLang="tr-TR" sz="2400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penis </a:t>
            </a:r>
            <a:endParaRPr lang="tr-TR" altLang="tr-TR" sz="2400" i="1" u="sng" dirty="0">
              <a:cs typeface="Times New Roman" panose="02020603050405020304" pitchFamily="18" charset="0"/>
            </a:endParaRPr>
          </a:p>
          <a:p>
            <a:pPr marL="1085850" lvl="1" indent="-342900">
              <a:spcBef>
                <a:spcPct val="0"/>
              </a:spcBef>
              <a:buFont typeface="Wingdings"/>
              <a:buChar char="à"/>
            </a:pPr>
            <a:r>
              <a:rPr lang="tr-TR" altLang="tr-TR" sz="2400" i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Glans</a:t>
            </a:r>
            <a:r>
              <a:rPr lang="tr-TR" altLang="tr-TR" sz="2400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penis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u="sng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u="sng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Pars </a:t>
            </a:r>
            <a:r>
              <a:rPr lang="tr-TR" altLang="tr-TR" sz="2400" b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fixa</a:t>
            </a: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(</a:t>
            </a:r>
            <a:r>
              <a:rPr lang="tr-TR" altLang="tr-TR" sz="2400" b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Radix</a:t>
            </a:r>
            <a:r>
              <a:rPr lang="tr-TR" altLang="tr-TR" sz="24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penis)</a:t>
            </a:r>
            <a:endParaRPr lang="tr-TR" altLang="tr-TR" sz="2400" b="1" dirty="0">
              <a:cs typeface="Times New Roman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12204" y="581948"/>
            <a:ext cx="353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tr-TR" altLang="tr-TR" sz="2800" b="1" dirty="0">
                <a:solidFill>
                  <a:srgbClr val="00206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2. Penis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503" y="58786"/>
            <a:ext cx="4032449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External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043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151" y="72440"/>
            <a:ext cx="2896121" cy="56078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Preputium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Penis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07504" y="609685"/>
            <a:ext cx="878497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altLang="tr-TR" sz="2200" b="1" dirty="0">
                <a:cs typeface="Times New Roman" panose="02020603050405020304" pitchFamily="18" charset="0"/>
              </a:rPr>
              <a:t>The skin covering the corpus penis jumps over the glans penis, forming the </a:t>
            </a:r>
            <a:r>
              <a:rPr lang="tr-TR" altLang="tr-TR" sz="22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preputium</a:t>
            </a:r>
            <a:r>
              <a:rPr lang="tr-TR" altLang="tr-TR" sz="2200" b="1" dirty="0">
                <a:solidFill>
                  <a:srgbClr val="0070C0"/>
                </a:solidFill>
                <a:cs typeface="Times New Roman" panose="02020603050405020304" pitchFamily="18" charset="0"/>
              </a:rPr>
              <a:t> penis</a:t>
            </a:r>
            <a:r>
              <a:rPr lang="tr-TR" altLang="tr-TR" sz="2200" dirty="0">
                <a:cs typeface="Times New Roman" panose="02020603050405020304" pitchFamily="18" charset="0"/>
              </a:rPr>
              <a:t> </a:t>
            </a:r>
            <a:r>
              <a:rPr lang="tr-TR" altLang="tr-TR" sz="2200" dirty="0">
                <a:solidFill>
                  <a:srgbClr val="0070C0"/>
                </a:solidFill>
                <a:cs typeface="Times New Roman" panose="02020603050405020304" pitchFamily="18" charset="0"/>
              </a:rPr>
              <a:t>(</a:t>
            </a:r>
            <a:r>
              <a:rPr lang="tr-TR" altLang="tr-TR" sz="22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foreskin</a:t>
            </a:r>
            <a:r>
              <a:rPr lang="tr-TR" altLang="tr-TR" sz="2200" dirty="0">
                <a:solidFill>
                  <a:srgbClr val="0070C0"/>
                </a:solidFill>
                <a:cs typeface="Times New Roman" panose="02020603050405020304" pitchFamily="18" charset="0"/>
              </a:rPr>
              <a:t>)</a:t>
            </a:r>
            <a:endParaRPr lang="tr-TR" altLang="tr-TR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endParaRPr lang="tr-TR" altLang="tr-TR" sz="22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tr-TR" sz="2200" dirty="0">
                <a:cs typeface="Times New Roman" panose="02020603050405020304" pitchFamily="18" charset="0"/>
              </a:rPr>
              <a:t>The fold that connects to the </a:t>
            </a:r>
            <a:r>
              <a:rPr lang="tr-TR" altLang="tr-TR" sz="2200" b="1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glans</a:t>
            </a:r>
            <a:r>
              <a:rPr lang="tr-TR" altLang="tr-TR" sz="22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 penis</a:t>
            </a:r>
            <a:r>
              <a:rPr lang="en-US" altLang="tr-TR" sz="2200" dirty="0">
                <a:cs typeface="Times New Roman" panose="02020603050405020304" pitchFamily="18" charset="0"/>
              </a:rPr>
              <a:t> just below the </a:t>
            </a:r>
            <a:r>
              <a:rPr lang="en-US" altLang="tr-TR" sz="2200" b="1" dirty="0">
                <a:cs typeface="Times New Roman" panose="02020603050405020304" pitchFamily="18" charset="0"/>
              </a:rPr>
              <a:t>ostium </a:t>
            </a:r>
            <a:r>
              <a:rPr lang="en-US" altLang="tr-TR" sz="2200" b="1" dirty="0" err="1">
                <a:cs typeface="Times New Roman" panose="02020603050405020304" pitchFamily="18" charset="0"/>
              </a:rPr>
              <a:t>uerthrae</a:t>
            </a:r>
            <a:r>
              <a:rPr lang="en-US" altLang="tr-TR" sz="2200" b="1" dirty="0">
                <a:cs typeface="Times New Roman" panose="02020603050405020304" pitchFamily="18" charset="0"/>
              </a:rPr>
              <a:t> </a:t>
            </a:r>
            <a:r>
              <a:rPr lang="en-US" altLang="tr-TR" sz="2200" b="1" dirty="0" err="1">
                <a:cs typeface="Times New Roman" panose="02020603050405020304" pitchFamily="18" charset="0"/>
              </a:rPr>
              <a:t>externum</a:t>
            </a:r>
            <a:r>
              <a:rPr lang="en-US" altLang="tr-TR" sz="2200" b="1" dirty="0">
                <a:cs typeface="Times New Roman" panose="02020603050405020304" pitchFamily="18" charset="0"/>
              </a:rPr>
              <a:t> </a:t>
            </a:r>
            <a:r>
              <a:rPr lang="en-US" altLang="tr-TR" sz="2200" dirty="0">
                <a:cs typeface="Times New Roman" panose="02020603050405020304" pitchFamily="18" charset="0"/>
              </a:rPr>
              <a:t>is called the </a:t>
            </a:r>
            <a:r>
              <a:rPr lang="tr-TR" altLang="tr-TR" sz="2200" b="1" i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frenulum</a:t>
            </a:r>
            <a:r>
              <a:rPr lang="tr-TR" altLang="tr-TR" sz="22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200" b="1" i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preputii</a:t>
            </a:r>
            <a:r>
              <a:rPr lang="tr-TR" altLang="tr-TR" sz="2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 </a:t>
            </a:r>
          </a:p>
          <a:p>
            <a:pPr>
              <a:spcBef>
                <a:spcPts val="0"/>
              </a:spcBef>
              <a:buNone/>
            </a:pPr>
            <a:endParaRPr lang="tr-TR" altLang="tr-TR" sz="2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tr-TR" sz="2200" dirty="0">
                <a:cs typeface="Times New Roman" panose="02020603050405020304" pitchFamily="18" charset="0"/>
              </a:rPr>
              <a:t>There are glands called </a:t>
            </a:r>
            <a:r>
              <a:rPr lang="tr-TR" altLang="tr-TR" sz="2200" b="1" i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gll</a:t>
            </a:r>
            <a:r>
              <a:rPr lang="tr-TR" altLang="tr-TR" sz="22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. </a:t>
            </a:r>
            <a:r>
              <a:rPr lang="tr-TR" altLang="tr-TR" sz="2200" b="1" i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preputiales</a:t>
            </a:r>
            <a:r>
              <a:rPr lang="tr-TR" altLang="tr-TR" sz="22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 (</a:t>
            </a:r>
            <a:r>
              <a:rPr lang="tr-TR" altLang="tr-TR" sz="2200" b="1" i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Tyson</a:t>
            </a:r>
            <a:r>
              <a:rPr lang="tr-TR" altLang="tr-TR" sz="22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  <a:endParaRPr lang="tr-TR" altLang="tr-TR" sz="2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tr-TR" altLang="tr-TR" sz="22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tr-TR" sz="2200" dirty="0">
                <a:cs typeface="Times New Roman" panose="02020603050405020304" pitchFamily="18" charset="0"/>
              </a:rPr>
              <a:t>The secretion made by these glands is called </a:t>
            </a:r>
            <a:r>
              <a:rPr lang="tr-TR" altLang="tr-TR" sz="22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Smegma</a:t>
            </a:r>
            <a:r>
              <a:rPr lang="tr-TR" altLang="tr-TR" sz="2200" b="1" dirty="0">
                <a:solidFill>
                  <a:srgbClr val="0070C0"/>
                </a:solidFill>
                <a:cs typeface="Times New Roman" panose="02020603050405020304" pitchFamily="18" charset="0"/>
              </a:rPr>
              <a:t>.</a:t>
            </a:r>
            <a:endParaRPr lang="tr-TR" altLang="tr-TR" sz="2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3983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5496" y="1565262"/>
            <a:ext cx="7416402" cy="324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Testicle</a:t>
            </a: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Sperm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tracts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epididymis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ductus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deferens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attachment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reproductive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glands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prostate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vesicula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seminalis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gl.bulbourethralis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511" y="994890"/>
            <a:ext cx="4032449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Internal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" y="28228"/>
            <a:ext cx="5796135" cy="898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 MALE GENITAL ORGANS</a:t>
            </a:r>
            <a:b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</a:b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(Organa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Genitalia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Masculina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8984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ikdörtgen 1"/>
          <p:cNvSpPr>
            <a:spLocks noChangeArrowheads="1"/>
          </p:cNvSpPr>
          <p:nvPr/>
        </p:nvSpPr>
        <p:spPr bwMode="auto">
          <a:xfrm>
            <a:off x="35496" y="752386"/>
            <a:ext cx="14622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dirty="0" err="1">
                <a:solidFill>
                  <a:srgbClr val="002060"/>
                </a:solidFill>
                <a:latin typeface="Albertus Extra Bold" panose="020E0802040304020204" pitchFamily="34" charset="0"/>
              </a:rPr>
              <a:t>Testicle</a:t>
            </a:r>
            <a:endParaRPr lang="tr-TR" altLang="tr-TR" b="1" dirty="0">
              <a:solidFill>
                <a:srgbClr val="00206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496" y="1380713"/>
            <a:ext cx="88221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The testicles are </a:t>
            </a:r>
            <a:r>
              <a:rPr lang="en-US" altLang="tr-TR" sz="2400" b="1" dirty="0">
                <a:cs typeface="Times New Roman" panose="02020603050405020304" pitchFamily="18" charset="0"/>
              </a:rPr>
              <a:t>the sperm-producing male reproductive organ </a:t>
            </a:r>
            <a:r>
              <a:rPr lang="en-US" altLang="tr-TR" sz="2400" dirty="0">
                <a:cs typeface="Times New Roman" panose="02020603050405020304" pitchFamily="18" charset="0"/>
              </a:rPr>
              <a:t>located in </a:t>
            </a:r>
            <a:r>
              <a:rPr lang="en-US" altLang="tr-TR" sz="2400" b="1" dirty="0">
                <a:cs typeface="Times New Roman" panose="02020603050405020304" pitchFamily="18" charset="0"/>
              </a:rPr>
              <a:t>the scrotum</a:t>
            </a:r>
            <a:r>
              <a:rPr lang="tr-TR" altLang="tr-TR" sz="2400" b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7625" y="94137"/>
            <a:ext cx="4032449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Internal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095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35496" y="1424845"/>
            <a:ext cx="8712968" cy="178510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0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Descensus</a:t>
            </a:r>
            <a:r>
              <a:rPr lang="tr-TR" altLang="tr-TR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 Testis</a:t>
            </a:r>
          </a:p>
          <a:p>
            <a:pPr>
              <a:spcBef>
                <a:spcPct val="50000"/>
              </a:spcBef>
              <a:buNone/>
            </a:pPr>
            <a:r>
              <a:rPr lang="en-US" altLang="tr-TR" sz="2000" dirty="0">
                <a:cs typeface="Times New Roman" panose="02020603050405020304" pitchFamily="18" charset="0"/>
              </a:rPr>
              <a:t>The testicles develop </a:t>
            </a:r>
            <a:r>
              <a:rPr lang="en-US" altLang="tr-TR" sz="2000" b="1" dirty="0">
                <a:cs typeface="Times New Roman" panose="02020603050405020304" pitchFamily="18" charset="0"/>
              </a:rPr>
              <a:t>in the abdominal cavity </a:t>
            </a:r>
            <a:r>
              <a:rPr lang="en-US" altLang="tr-TR" sz="2000" dirty="0">
                <a:cs typeface="Times New Roman" panose="02020603050405020304" pitchFamily="18" charset="0"/>
              </a:rPr>
              <a:t>during fetal life</a:t>
            </a:r>
            <a:r>
              <a:rPr lang="tr-TR" altLang="tr-TR" sz="20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tr-TR" altLang="tr-TR" sz="20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tr-TR" sz="2000" dirty="0">
                <a:cs typeface="Times New Roman" panose="02020603050405020304" pitchFamily="18" charset="0"/>
              </a:rPr>
              <a:t>After birth, the testicles migrate downward and enter the scrotum by passing through </a:t>
            </a:r>
            <a:r>
              <a:rPr lang="en-US" altLang="tr-TR" sz="2000" b="1" dirty="0">
                <a:cs typeface="Times New Roman" panose="02020603050405020304" pitchFamily="18" charset="0"/>
              </a:rPr>
              <a:t>the </a:t>
            </a:r>
            <a:r>
              <a:rPr lang="en-US" altLang="tr-TR" sz="2000" b="1" dirty="0" err="1">
                <a:cs typeface="Times New Roman" panose="02020603050405020304" pitchFamily="18" charset="0"/>
              </a:rPr>
              <a:t>canalis</a:t>
            </a:r>
            <a:r>
              <a:rPr lang="en-US" altLang="tr-TR" sz="2000" b="1" dirty="0">
                <a:cs typeface="Times New Roman" panose="02020603050405020304" pitchFamily="18" charset="0"/>
              </a:rPr>
              <a:t> </a:t>
            </a:r>
            <a:r>
              <a:rPr lang="en-US" altLang="tr-TR" sz="2000" b="1" dirty="0" err="1">
                <a:cs typeface="Times New Roman" panose="02020603050405020304" pitchFamily="18" charset="0"/>
              </a:rPr>
              <a:t>inguinalis</a:t>
            </a:r>
            <a:r>
              <a:rPr lang="en-US" altLang="tr-TR" sz="2000" b="1" dirty="0">
                <a:cs typeface="Times New Roman" panose="02020603050405020304" pitchFamily="18" charset="0"/>
              </a:rPr>
              <a:t> </a:t>
            </a:r>
            <a:r>
              <a:rPr lang="en-US" altLang="tr-TR" sz="2000" dirty="0">
                <a:cs typeface="Times New Roman" panose="02020603050405020304" pitchFamily="18" charset="0"/>
              </a:rPr>
              <a:t>(the canal in the inguinal region).</a:t>
            </a:r>
            <a:endParaRPr lang="tr-TR" altLang="tr-TR" sz="2000" dirty="0">
              <a:cs typeface="Times New Roman" panose="02020603050405020304" pitchFamily="18" charset="0"/>
            </a:endParaRPr>
          </a:p>
        </p:txBody>
      </p:sp>
      <p:sp>
        <p:nvSpPr>
          <p:cNvPr id="6" name="Dikdörtgen 1"/>
          <p:cNvSpPr>
            <a:spLocks noChangeArrowheads="1"/>
          </p:cNvSpPr>
          <p:nvPr/>
        </p:nvSpPr>
        <p:spPr bwMode="auto">
          <a:xfrm>
            <a:off x="179512" y="627534"/>
            <a:ext cx="14622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dirty="0" err="1">
                <a:solidFill>
                  <a:srgbClr val="002060"/>
                </a:solidFill>
                <a:latin typeface="Albertus Extra Bold" panose="020E0802040304020204" pitchFamily="34" charset="0"/>
              </a:rPr>
              <a:t>Testicle</a:t>
            </a:r>
            <a:endParaRPr lang="tr-TR" altLang="tr-TR" b="1" dirty="0">
              <a:solidFill>
                <a:srgbClr val="00206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7625" y="94137"/>
            <a:ext cx="4032449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Internal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8505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Dikdörtgen"/>
          <p:cNvSpPr>
            <a:spLocks noChangeArrowheads="1"/>
          </p:cNvSpPr>
          <p:nvPr/>
        </p:nvSpPr>
        <p:spPr bwMode="auto">
          <a:xfrm>
            <a:off x="23044" y="191645"/>
            <a:ext cx="9120956" cy="323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Cryptorchidism</a:t>
            </a:r>
            <a:r>
              <a:rPr lang="tr-TR" altLang="tr-TR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 (</a:t>
            </a:r>
            <a:r>
              <a:rPr lang="en-US" altLang="tr-TR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Undescended testis</a:t>
            </a:r>
            <a:r>
              <a:rPr lang="tr-TR" altLang="tr-TR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) </a:t>
            </a:r>
            <a:r>
              <a:rPr lang="en-US" altLang="tr-TR" sz="1800" dirty="0">
                <a:cs typeface="Times New Roman" panose="02020603050405020304" pitchFamily="18" charset="0"/>
              </a:rPr>
              <a:t>is the most common male genital tract anomaly in childhood.</a:t>
            </a:r>
            <a:r>
              <a:rPr lang="tr-TR" altLang="tr-TR" sz="1800" dirty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tr-TR" altLang="tr-TR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tr-TR" sz="1800" dirty="0">
                <a:cs typeface="Times New Roman" panose="02020603050405020304" pitchFamily="18" charset="0"/>
              </a:rPr>
              <a:t>Cryptorchidism is derived from the Greek words </a:t>
            </a:r>
            <a:r>
              <a:rPr lang="en-US" altLang="tr-TR" sz="1800" i="1" dirty="0" err="1">
                <a:cs typeface="Times New Roman" panose="02020603050405020304" pitchFamily="18" charset="0"/>
              </a:rPr>
              <a:t>cryptos</a:t>
            </a:r>
            <a:r>
              <a:rPr lang="en-US" altLang="tr-TR" sz="1800" i="1" dirty="0">
                <a:cs typeface="Times New Roman" panose="02020603050405020304" pitchFamily="18" charset="0"/>
              </a:rPr>
              <a:t> (hidden)</a:t>
            </a:r>
            <a:r>
              <a:rPr lang="en-US" altLang="tr-TR" sz="1800" dirty="0">
                <a:cs typeface="Times New Roman" panose="02020603050405020304" pitchFamily="18" charset="0"/>
              </a:rPr>
              <a:t> and </a:t>
            </a:r>
            <a:r>
              <a:rPr lang="en-US" altLang="tr-TR" sz="1800" i="1" dirty="0" err="1">
                <a:cs typeface="Times New Roman" panose="02020603050405020304" pitchFamily="18" charset="0"/>
              </a:rPr>
              <a:t>orchis</a:t>
            </a:r>
            <a:r>
              <a:rPr lang="en-US" altLang="tr-TR" sz="1800" i="1" dirty="0">
                <a:cs typeface="Times New Roman" panose="02020603050405020304" pitchFamily="18" charset="0"/>
              </a:rPr>
              <a:t> (testicle).</a:t>
            </a:r>
            <a:endParaRPr lang="tr-TR" altLang="tr-TR" sz="1800" i="1" dirty="0"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/>
              <a:buChar char="à"/>
            </a:pPr>
            <a:r>
              <a:rPr lang="en-US" altLang="tr-TR" sz="1800" dirty="0">
                <a:cs typeface="Times New Roman" panose="02020603050405020304" pitchFamily="18" charset="0"/>
              </a:rPr>
              <a:t>It is the absence of one or both testicles in the scrotum</a:t>
            </a:r>
            <a:endParaRPr lang="tr-TR" altLang="tr-TR" sz="1800" dirty="0"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/>
              <a:buChar char="à"/>
            </a:pPr>
            <a:endParaRPr lang="tr-TR" altLang="tr-TR" sz="18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1600" i="1" dirty="0">
                <a:cs typeface="Times New Roman" panose="02020603050405020304" pitchFamily="18" charset="0"/>
              </a:rPr>
              <a:t>Undescended testis treatment should be done before 2 years of age.</a:t>
            </a:r>
            <a:endParaRPr lang="tr-TR" altLang="tr-TR" sz="1600" i="1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1600" i="1" dirty="0">
                <a:cs typeface="Times New Roman" panose="02020603050405020304" pitchFamily="18" charset="0"/>
              </a:rPr>
              <a:t>However, since most of the undescended testes descend when the baby is 3 months old, there are also opinions stating that </a:t>
            </a:r>
            <a:r>
              <a:rPr lang="en-US" altLang="tr-TR" sz="1600" b="1" i="1" dirty="0">
                <a:cs typeface="Times New Roman" panose="02020603050405020304" pitchFamily="18" charset="0"/>
              </a:rPr>
              <a:t>the treatment should be completed after the first 3 months and before 1 year of age.</a:t>
            </a:r>
            <a:endParaRPr lang="tr-TR" altLang="tr-TR" sz="1600" b="1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3205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3260725" y="4273154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800">
              <a:latin typeface="Arial" pitchFamily="34" charset="0"/>
            </a:endParaRPr>
          </a:p>
        </p:txBody>
      </p:sp>
      <p:sp>
        <p:nvSpPr>
          <p:cNvPr id="7" name="Dikdörtgen 1"/>
          <p:cNvSpPr>
            <a:spLocks noChangeArrowheads="1"/>
          </p:cNvSpPr>
          <p:nvPr/>
        </p:nvSpPr>
        <p:spPr bwMode="auto">
          <a:xfrm>
            <a:off x="179511" y="120411"/>
            <a:ext cx="20233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dirty="0" err="1">
                <a:solidFill>
                  <a:srgbClr val="002060"/>
                </a:solidFill>
                <a:latin typeface="Albertus Extra Bold" panose="020E0802040304020204" pitchFamily="34" charset="0"/>
              </a:rPr>
              <a:t>Epididymis</a:t>
            </a:r>
            <a:endParaRPr lang="tr-TR" altLang="tr-TR" b="1" dirty="0">
              <a:solidFill>
                <a:srgbClr val="00206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5496" y="1059582"/>
            <a:ext cx="864096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tr-TR" sz="2200" dirty="0"/>
              <a:t>It is the continuation of the</a:t>
            </a:r>
            <a:r>
              <a:rPr lang="tr-TR" altLang="tr-TR" sz="2200" dirty="0"/>
              <a:t> </a:t>
            </a:r>
          </a:p>
          <a:p>
            <a:pPr>
              <a:spcBef>
                <a:spcPct val="0"/>
              </a:spcBef>
            </a:pPr>
            <a:r>
              <a:rPr lang="tr-TR" altLang="tr-TR" sz="2200" b="1" dirty="0">
                <a:cs typeface="Times New Roman" panose="02020603050405020304" pitchFamily="18" charset="0"/>
              </a:rPr>
              <a:t>       D</a:t>
            </a:r>
            <a:r>
              <a:rPr lang="en-US" altLang="tr-TR" sz="2200" b="1" dirty="0" err="1">
                <a:cs typeface="Times New Roman" panose="02020603050405020304" pitchFamily="18" charset="0"/>
              </a:rPr>
              <a:t>uctuli</a:t>
            </a:r>
            <a:r>
              <a:rPr lang="en-US" altLang="tr-TR" sz="2200" b="1" dirty="0">
                <a:cs typeface="Times New Roman" panose="02020603050405020304" pitchFamily="18" charset="0"/>
              </a:rPr>
              <a:t> </a:t>
            </a:r>
            <a:r>
              <a:rPr lang="en-US" altLang="tr-TR" sz="2200" b="1" dirty="0" err="1">
                <a:cs typeface="Times New Roman" panose="02020603050405020304" pitchFamily="18" charset="0"/>
              </a:rPr>
              <a:t>efferentes</a:t>
            </a:r>
            <a:r>
              <a:rPr lang="en-US" altLang="tr-TR" sz="2200" b="1" dirty="0">
                <a:cs typeface="Times New Roman" panose="02020603050405020304" pitchFamily="18" charset="0"/>
              </a:rPr>
              <a:t> testis</a:t>
            </a:r>
            <a:endParaRPr lang="tr-TR" altLang="tr-TR" sz="22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tr-TR" altLang="tr-TR" sz="2200" dirty="0"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storage and maturation of sperm takes place here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***</a:t>
            </a:r>
          </a:p>
          <a:p>
            <a:pPr>
              <a:spcBef>
                <a:spcPct val="50000"/>
              </a:spcBef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lenght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cm </a:t>
            </a:r>
          </a:p>
          <a:p>
            <a:pPr>
              <a:spcBef>
                <a:spcPct val="50000"/>
              </a:spcBef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realy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lenght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alt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m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22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6686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6"/>
          <p:cNvSpPr txBox="1">
            <a:spLocks noChangeArrowheads="1"/>
          </p:cNvSpPr>
          <p:nvPr/>
        </p:nvSpPr>
        <p:spPr bwMode="auto">
          <a:xfrm>
            <a:off x="77788" y="1389460"/>
            <a:ext cx="65824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It is the </a:t>
            </a:r>
            <a:r>
              <a:rPr lang="en-US" altLang="tr-TR" sz="2400" b="1" dirty="0">
                <a:cs typeface="Times New Roman" panose="02020603050405020304" pitchFamily="18" charset="0"/>
              </a:rPr>
              <a:t>sperm duct </a:t>
            </a:r>
            <a:r>
              <a:rPr lang="en-US" altLang="tr-TR" sz="2400" dirty="0">
                <a:cs typeface="Times New Roman" panose="02020603050405020304" pitchFamily="18" charset="0"/>
              </a:rPr>
              <a:t>after the epididymis.</a:t>
            </a:r>
            <a:endParaRPr lang="tr-TR" altLang="tr-TR" sz="24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tr-TR" altLang="tr-TR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tr-TR" altLang="tr-TR" sz="2400" dirty="0" err="1">
                <a:cs typeface="Times New Roman" panose="02020603050405020304" pitchFamily="18" charset="0"/>
              </a:rPr>
              <a:t>Its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cs typeface="Times New Roman" panose="02020603050405020304" pitchFamily="18" charset="0"/>
              </a:rPr>
              <a:t>lenght</a:t>
            </a: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altLang="tr-TR" sz="2400" dirty="0">
                <a:cs typeface="Times New Roman" panose="02020603050405020304" pitchFamily="18" charset="0"/>
              </a:rPr>
              <a:t>45 cm</a:t>
            </a:r>
          </a:p>
        </p:txBody>
      </p:sp>
      <p:sp>
        <p:nvSpPr>
          <p:cNvPr id="7" name="Dikdörtgen 1"/>
          <p:cNvSpPr>
            <a:spLocks noChangeArrowheads="1"/>
          </p:cNvSpPr>
          <p:nvPr/>
        </p:nvSpPr>
        <p:spPr bwMode="auto">
          <a:xfrm>
            <a:off x="35496" y="123478"/>
            <a:ext cx="55467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dirty="0" err="1">
                <a:solidFill>
                  <a:srgbClr val="002060"/>
                </a:solidFill>
                <a:latin typeface="Albertus Extra Bold" panose="020E0802040304020204" pitchFamily="34" charset="0"/>
              </a:rPr>
              <a:t>Ductus</a:t>
            </a:r>
            <a:r>
              <a:rPr lang="tr-TR" altLang="tr-TR" b="1" dirty="0">
                <a:solidFill>
                  <a:srgbClr val="00206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b="1" dirty="0" err="1">
                <a:solidFill>
                  <a:srgbClr val="002060"/>
                </a:solidFill>
                <a:latin typeface="Albertus Extra Bold" panose="020E0802040304020204" pitchFamily="34" charset="0"/>
              </a:rPr>
              <a:t>Deferens</a:t>
            </a:r>
            <a:r>
              <a:rPr lang="tr-TR" altLang="tr-TR" b="1" dirty="0">
                <a:solidFill>
                  <a:srgbClr val="002060"/>
                </a:solidFill>
                <a:latin typeface="Albertus Extra Bold" panose="020E0802040304020204" pitchFamily="34" charset="0"/>
              </a:rPr>
              <a:t> (</a:t>
            </a:r>
            <a:r>
              <a:rPr lang="tr-TR" altLang="tr-TR" b="1" dirty="0" err="1">
                <a:solidFill>
                  <a:srgbClr val="002060"/>
                </a:solidFill>
                <a:latin typeface="Albertus Extra Bold" panose="020E0802040304020204" pitchFamily="34" charset="0"/>
              </a:rPr>
              <a:t>vas</a:t>
            </a:r>
            <a:r>
              <a:rPr lang="tr-TR" altLang="tr-TR" b="1" dirty="0">
                <a:solidFill>
                  <a:srgbClr val="00206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b="1" dirty="0" err="1">
                <a:solidFill>
                  <a:srgbClr val="002060"/>
                </a:solidFill>
                <a:latin typeface="Albertus Extra Bold" panose="020E0802040304020204" pitchFamily="34" charset="0"/>
              </a:rPr>
              <a:t>deferens</a:t>
            </a:r>
            <a:r>
              <a:rPr lang="tr-TR" altLang="tr-TR" b="1" dirty="0">
                <a:solidFill>
                  <a:srgbClr val="00206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41022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97621" y="1419622"/>
            <a:ext cx="441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tr-TR" altLang="tr-TR" sz="2400" b="1" dirty="0" err="1">
                <a:cs typeface="Times New Roman" panose="02020603050405020304" pitchFamily="18" charset="0"/>
              </a:rPr>
              <a:t>Vesicula</a:t>
            </a:r>
            <a:r>
              <a:rPr lang="tr-TR" altLang="tr-TR" sz="2400" b="1" dirty="0"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seminalis</a:t>
            </a:r>
            <a:endParaRPr lang="tr-TR" altLang="tr-TR" sz="2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tr-TR" altLang="tr-TR" sz="2400" b="1" dirty="0" err="1">
                <a:cs typeface="Times New Roman" panose="02020603050405020304" pitchFamily="18" charset="0"/>
              </a:rPr>
              <a:t>Prostate</a:t>
            </a:r>
            <a:endParaRPr lang="tr-TR" altLang="tr-TR" sz="24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tr-TR" altLang="tr-TR" sz="2400" b="1" dirty="0" err="1">
                <a:cs typeface="Times New Roman" panose="02020603050405020304" pitchFamily="18" charset="0"/>
              </a:rPr>
              <a:t>Glandula</a:t>
            </a:r>
            <a:r>
              <a:rPr lang="tr-TR" altLang="tr-TR" sz="2400" b="1" dirty="0"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bulbourethralis</a:t>
            </a:r>
            <a:endParaRPr lang="tr-TR" altLang="tr-TR" sz="2400" b="1" dirty="0">
              <a:cs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782" y="130794"/>
            <a:ext cx="4524225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Internal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genital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organs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7621" y="843558"/>
            <a:ext cx="609493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sz="25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The</a:t>
            </a:r>
            <a:r>
              <a:rPr lang="tr-TR" altLang="tr-TR" sz="25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attachment</a:t>
            </a:r>
            <a:r>
              <a:rPr lang="tr-TR" altLang="tr-TR" sz="25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(</a:t>
            </a:r>
            <a:r>
              <a:rPr lang="tr-TR" altLang="tr-TR" sz="25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reproductive</a:t>
            </a:r>
            <a:r>
              <a:rPr lang="tr-TR" altLang="tr-TR" sz="25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) </a:t>
            </a:r>
            <a:r>
              <a:rPr lang="tr-TR" altLang="tr-TR" sz="25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glands</a:t>
            </a:r>
            <a:r>
              <a:rPr lang="tr-TR" altLang="tr-TR" sz="25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endParaRPr lang="tr-TR" sz="2500" dirty="0"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271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96" y="843558"/>
            <a:ext cx="8784976" cy="3308747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tr-TR" alt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 = </a:t>
            </a:r>
            <a:r>
              <a:rPr lang="tr-TR" altLang="tr-TR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Nephros</a:t>
            </a:r>
            <a:r>
              <a:rPr lang="tr-TR" altLang="tr-T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organ that ensures the removal of waste products from the body as a result of metabolic activity, and excess water from the body (liquid-electronic balance)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provides the excretion process with urine excretion.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06291"/>
            <a:ext cx="4896543" cy="482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KIDNEY (Ren - </a:t>
            </a:r>
            <a:r>
              <a:rPr lang="tr-TR" altLang="tr-TR" sz="28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Nephros</a:t>
            </a:r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8663807"/>
      </p:ext>
    </p:extLst>
  </p:cSld>
  <p:clrMapOvr>
    <a:masterClrMapping/>
  </p:clrMapOvr>
  <p:transition spd="slow"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19782" y="1923678"/>
            <a:ext cx="89167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It is a pair of glands located between the posterior-lower surface </a:t>
            </a:r>
            <a:r>
              <a:rPr lang="en-US" altLang="tr-TR" sz="2400" b="1" dirty="0">
                <a:cs typeface="Times New Roman" panose="02020603050405020304" pitchFamily="18" charset="0"/>
              </a:rPr>
              <a:t>of the </a:t>
            </a:r>
            <a:r>
              <a:rPr lang="tr-TR" altLang="tr-TR" sz="2400" b="1" dirty="0" err="1">
                <a:cs typeface="Times New Roman" panose="02020603050405020304" pitchFamily="18" charset="0"/>
              </a:rPr>
              <a:t>urinary</a:t>
            </a:r>
            <a:r>
              <a:rPr lang="tr-TR" altLang="tr-TR" sz="2400" b="1" dirty="0"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cs typeface="Times New Roman" panose="02020603050405020304" pitchFamily="18" charset="0"/>
              </a:rPr>
              <a:t>bladder </a:t>
            </a:r>
            <a:r>
              <a:rPr lang="en-US" altLang="tr-TR" sz="2400" dirty="0">
                <a:cs typeface="Times New Roman" panose="02020603050405020304" pitchFamily="18" charset="0"/>
              </a:rPr>
              <a:t>and the anterior surface of the </a:t>
            </a:r>
            <a:r>
              <a:rPr lang="en-US" altLang="tr-TR" sz="2400" b="1" dirty="0">
                <a:cs typeface="Times New Roman" panose="02020603050405020304" pitchFamily="18" charset="0"/>
              </a:rPr>
              <a:t>rectum.</a:t>
            </a:r>
            <a:endParaRPr lang="tr-TR" altLang="tr-TR" sz="2400" b="1" dirty="0">
              <a:cs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19783" y="1347614"/>
            <a:ext cx="2784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Vesicula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seminalis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97621" y="150480"/>
            <a:ext cx="609493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sz="25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The</a:t>
            </a:r>
            <a:r>
              <a:rPr lang="tr-TR" altLang="tr-TR" sz="25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attachment</a:t>
            </a:r>
            <a:r>
              <a:rPr lang="tr-TR" altLang="tr-TR" sz="25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(</a:t>
            </a:r>
            <a:r>
              <a:rPr lang="tr-TR" altLang="tr-TR" sz="25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reproductive</a:t>
            </a:r>
            <a:r>
              <a:rPr lang="tr-TR" altLang="tr-TR" sz="25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) </a:t>
            </a:r>
            <a:r>
              <a:rPr lang="tr-TR" altLang="tr-TR" sz="25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glands</a:t>
            </a:r>
            <a:r>
              <a:rPr lang="tr-TR" altLang="tr-TR" sz="25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endParaRPr lang="tr-TR" sz="2500" dirty="0"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0542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30796" y="195486"/>
            <a:ext cx="4875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Prostate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(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glandulae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prostaticae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5867" y="987574"/>
            <a:ext cx="631341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tr-TR" altLang="tr-TR" sz="2400" dirty="0">
                <a:cs typeface="Times New Roman" panose="02020603050405020304" pitchFamily="18" charset="0"/>
              </a:rPr>
              <a:t>I</a:t>
            </a:r>
            <a:r>
              <a:rPr lang="en-US" altLang="tr-TR" sz="2400" dirty="0">
                <a:cs typeface="Times New Roman" panose="02020603050405020304" pitchFamily="18" charset="0"/>
              </a:rPr>
              <a:t>t is in the pelvic cavity, below </a:t>
            </a:r>
            <a:r>
              <a:rPr lang="en-US" altLang="tr-TR" sz="2400" b="1" dirty="0">
                <a:cs typeface="Times New Roman" panose="02020603050405020304" pitchFamily="18" charset="0"/>
              </a:rPr>
              <a:t>the bladder</a:t>
            </a:r>
            <a:r>
              <a:rPr lang="en-US" altLang="tr-TR" sz="2400" dirty="0">
                <a:cs typeface="Times New Roman" panose="02020603050405020304" pitchFamily="18" charset="0"/>
              </a:rPr>
              <a:t>.</a:t>
            </a:r>
            <a:endParaRPr lang="tr-TR" altLang="tr-TR" sz="2400" dirty="0"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Tx/>
              <a:buChar char="-"/>
            </a:pPr>
            <a:endParaRPr lang="tr-TR" altLang="tr-TR" sz="2400" dirty="0"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en-US" altLang="tr-TR" sz="2400" dirty="0">
                <a:cs typeface="Times New Roman" panose="02020603050405020304" pitchFamily="18" charset="0"/>
              </a:rPr>
              <a:t>It is behind </a:t>
            </a:r>
            <a:r>
              <a:rPr lang="en-US" altLang="tr-TR" sz="2400" b="1" dirty="0">
                <a:cs typeface="Times New Roman" panose="02020603050405020304" pitchFamily="18" charset="0"/>
              </a:rPr>
              <a:t>the symphysis </a:t>
            </a:r>
            <a:r>
              <a:rPr lang="en-US" altLang="tr-TR" sz="2400" b="1" dirty="0" err="1">
                <a:cs typeface="Times New Roman" panose="02020603050405020304" pitchFamily="18" charset="0"/>
              </a:rPr>
              <a:t>pubica</a:t>
            </a:r>
            <a:r>
              <a:rPr lang="en-US" altLang="tr-TR" sz="2400" dirty="0">
                <a:cs typeface="Times New Roman" panose="02020603050405020304" pitchFamily="18" charset="0"/>
              </a:rPr>
              <a:t>,</a:t>
            </a:r>
            <a:endParaRPr lang="tr-TR" altLang="tr-TR" sz="2400" dirty="0"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Tx/>
              <a:buChar char="-"/>
            </a:pPr>
            <a:endParaRPr lang="tr-TR" altLang="tr-TR" sz="2400" dirty="0"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en-US" altLang="tr-TR" sz="2400" dirty="0">
                <a:cs typeface="Times New Roman" panose="02020603050405020304" pitchFamily="18" charset="0"/>
              </a:rPr>
              <a:t>It is located in front of </a:t>
            </a:r>
            <a:r>
              <a:rPr lang="en-US" altLang="tr-TR" sz="2400" b="1" dirty="0">
                <a:cs typeface="Times New Roman" panose="02020603050405020304" pitchFamily="18" charset="0"/>
              </a:rPr>
              <a:t>the rectum.</a:t>
            </a:r>
            <a:endParaRPr lang="tr-TR" altLang="tr-TR" sz="2400" b="1" dirty="0"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Tx/>
              <a:buChar char="-"/>
            </a:pPr>
            <a:endParaRPr lang="tr-TR" altLang="tr-TR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702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119782" y="1665263"/>
            <a:ext cx="79806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en-US" altLang="tr-TR" sz="2400" dirty="0">
                <a:cs typeface="Times New Roman" panose="02020603050405020304" pitchFamily="18" charset="0"/>
              </a:rPr>
              <a:t>Its posterior surface is adjacent to the rectum</a:t>
            </a:r>
            <a:r>
              <a:rPr lang="tr-TR" altLang="tr-TR" sz="2400" dirty="0">
                <a:cs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spcBef>
                <a:spcPts val="0"/>
              </a:spcBef>
              <a:buFontTx/>
              <a:buChar char="-"/>
            </a:pPr>
            <a:endParaRPr lang="tr-TR" altLang="tr-TR" sz="2400" dirty="0"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en-US" altLang="tr-TR" sz="2400" dirty="0">
                <a:cs typeface="Times New Roman" panose="02020603050405020304" pitchFamily="18" charset="0"/>
              </a:rPr>
              <a:t>It is approximately 4 cm from the anus.</a:t>
            </a:r>
            <a:endParaRPr lang="tr-TR" altLang="tr-TR" sz="24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tr-TR" altLang="tr-TR" sz="2400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tr-TR" altLang="tr-TR" sz="2400" dirty="0">
                <a:cs typeface="Times New Roman" panose="02020603050405020304" pitchFamily="18" charset="0"/>
              </a:rPr>
              <a:t>- </a:t>
            </a:r>
            <a:r>
              <a:rPr lang="en-US" altLang="tr-TR" sz="2400" dirty="0">
                <a:cs typeface="Times New Roman" panose="02020603050405020304" pitchFamily="18" charset="0"/>
              </a:rPr>
              <a:t>clinical examination is performed with </a:t>
            </a:r>
            <a:r>
              <a:rPr lang="en-US" altLang="tr-TR" sz="2400" b="1" dirty="0">
                <a:cs typeface="Times New Roman" panose="02020603050405020304" pitchFamily="18" charset="0"/>
              </a:rPr>
              <a:t>rectal touch.</a:t>
            </a:r>
            <a:endParaRPr lang="tr-TR" altLang="tr-TR" sz="2400" b="1" dirty="0"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30796" y="195486"/>
            <a:ext cx="4875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Prostate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(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glandulae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prostaticae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520443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155992" y="1221213"/>
            <a:ext cx="88084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altLang="tr-TR" sz="2400" dirty="0">
                <a:cs typeface="Times New Roman" panose="02020603050405020304" pitchFamily="18" charset="0"/>
              </a:rPr>
              <a:t>Prostate secretion is alkaline and neutralizes the acidic environment in the vagina, allowing sperm to stay alive for a longer period of time.</a:t>
            </a:r>
            <a:endParaRPr lang="tr-TR" altLang="tr-TR" sz="2400" dirty="0"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30796" y="195486"/>
            <a:ext cx="4875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Prostate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(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glandulae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prostaticae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152626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6"/>
          <p:cNvSpPr txBox="1">
            <a:spLocks noChangeArrowheads="1"/>
          </p:cNvSpPr>
          <p:nvPr/>
        </p:nvSpPr>
        <p:spPr bwMode="auto">
          <a:xfrm>
            <a:off x="119782" y="918983"/>
            <a:ext cx="82686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tr-TR" altLang="tr-TR" sz="2400" dirty="0">
                <a:cs typeface="Times New Roman" panose="02020603050405020304" pitchFamily="18" charset="0"/>
              </a:rPr>
              <a:t>- </a:t>
            </a:r>
            <a:r>
              <a:rPr lang="en-US" altLang="tr-TR" sz="2400" dirty="0">
                <a:cs typeface="Times New Roman" panose="02020603050405020304" pitchFamily="18" charset="0"/>
              </a:rPr>
              <a:t>Located just below the prostate, on either side of the urethra.</a:t>
            </a:r>
            <a:endParaRPr lang="tr-TR" altLang="tr-TR" sz="2400" dirty="0">
              <a:cs typeface="Times New Roman" panose="02020603050405020304" pitchFamily="18" charset="0"/>
            </a:endParaRPr>
          </a:p>
        </p:txBody>
      </p:sp>
      <p:sp>
        <p:nvSpPr>
          <p:cNvPr id="50181" name="Oval 1"/>
          <p:cNvSpPr>
            <a:spLocks noChangeArrowheads="1"/>
          </p:cNvSpPr>
          <p:nvPr/>
        </p:nvSpPr>
        <p:spPr bwMode="auto">
          <a:xfrm>
            <a:off x="7667626" y="2409825"/>
            <a:ext cx="288925" cy="73574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1" name="Dikdörtgen 10"/>
          <p:cNvSpPr/>
          <p:nvPr/>
        </p:nvSpPr>
        <p:spPr>
          <a:xfrm>
            <a:off x="101794" y="51470"/>
            <a:ext cx="3966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Glandulae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Bulbourethralis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7091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28228"/>
            <a:ext cx="4644007" cy="898922"/>
          </a:xfrm>
        </p:spPr>
        <p:txBody>
          <a:bodyPr>
            <a:normAutofit/>
          </a:bodyPr>
          <a:lstStyle/>
          <a:p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FEMALE GENITAL ORGANS</a:t>
            </a:r>
            <a:b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</a:b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(Organa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Genitalia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Feminina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87900" y="1027931"/>
            <a:ext cx="3720604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tr-TR" altLang="tr-TR" sz="22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Internal</a:t>
            </a:r>
            <a:r>
              <a:rPr lang="tr-TR" altLang="tr-TR" sz="22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genital</a:t>
            </a:r>
            <a:r>
              <a:rPr lang="tr-TR" altLang="tr-TR" sz="22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organs</a:t>
            </a:r>
            <a:endParaRPr lang="tr-TR" altLang="tr-TR" sz="2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tr-TR" altLang="tr-TR" sz="2200" dirty="0">
                <a:cs typeface="Times New Roman" panose="02020603050405020304" pitchFamily="18" charset="0"/>
              </a:rPr>
              <a:t>- </a:t>
            </a:r>
            <a:r>
              <a:rPr lang="tr-TR" altLang="tr-TR" sz="2200" dirty="0" err="1">
                <a:cs typeface="Times New Roman" panose="02020603050405020304" pitchFamily="18" charset="0"/>
              </a:rPr>
              <a:t>Ovarium</a:t>
            </a:r>
            <a:endParaRPr lang="tr-TR" altLang="tr-TR" sz="2200" dirty="0"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tr-TR" altLang="tr-TR" sz="2200" dirty="0">
                <a:cs typeface="Times New Roman" panose="02020603050405020304" pitchFamily="18" charset="0"/>
              </a:rPr>
              <a:t>- Tuba </a:t>
            </a:r>
            <a:r>
              <a:rPr lang="tr-TR" altLang="tr-TR" sz="2200" dirty="0" err="1">
                <a:cs typeface="Times New Roman" panose="02020603050405020304" pitchFamily="18" charset="0"/>
              </a:rPr>
              <a:t>Uterina</a:t>
            </a:r>
            <a:endParaRPr lang="tr-TR" altLang="tr-TR" sz="22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tr-TR" altLang="tr-TR" sz="2200" dirty="0">
                <a:cs typeface="Times New Roman" panose="02020603050405020304" pitchFamily="18" charset="0"/>
              </a:rPr>
              <a:t>- </a:t>
            </a:r>
            <a:r>
              <a:rPr lang="tr-TR" altLang="tr-TR" sz="2200" dirty="0" err="1">
                <a:cs typeface="Times New Roman" panose="02020603050405020304" pitchFamily="18" charset="0"/>
              </a:rPr>
              <a:t>Uterus</a:t>
            </a:r>
            <a:endParaRPr lang="tr-TR" altLang="tr-TR" sz="22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tr-TR" altLang="tr-TR" sz="2200" dirty="0">
                <a:cs typeface="Times New Roman" panose="02020603050405020304" pitchFamily="18" charset="0"/>
              </a:rPr>
              <a:t>- </a:t>
            </a:r>
            <a:r>
              <a:rPr lang="tr-TR" altLang="tr-TR" sz="2200" dirty="0" err="1">
                <a:cs typeface="Times New Roman" panose="02020603050405020304" pitchFamily="18" charset="0"/>
              </a:rPr>
              <a:t>Vagina</a:t>
            </a:r>
            <a:endParaRPr lang="tr-TR" altLang="tr-TR" sz="2200" dirty="0"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4199" y="939139"/>
            <a:ext cx="5237881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0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External</a:t>
            </a:r>
            <a:r>
              <a:rPr lang="tr-TR" altLang="tr-TR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0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genital</a:t>
            </a:r>
            <a:r>
              <a:rPr lang="tr-TR" altLang="tr-TR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tr-TR" altLang="tr-TR" sz="20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organs</a:t>
            </a:r>
            <a:endParaRPr lang="tr-TR" altLang="tr-TR" sz="2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tr-TR" altLang="tr-TR" sz="2000" dirty="0" err="1"/>
              <a:t>Mons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pubis</a:t>
            </a:r>
            <a:r>
              <a:rPr lang="tr-TR" altLang="tr-TR" sz="2000" dirty="0"/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tr-TR" altLang="tr-TR" sz="2000" dirty="0" err="1"/>
              <a:t>Labium</a:t>
            </a:r>
            <a:r>
              <a:rPr lang="tr-TR" altLang="tr-TR" sz="2000" dirty="0"/>
              <a:t> </a:t>
            </a:r>
            <a:r>
              <a:rPr lang="tr-TR" altLang="tr-TR" sz="2000" dirty="0" err="1"/>
              <a:t>majus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pudendi</a:t>
            </a:r>
            <a:endParaRPr lang="tr-TR" altLang="tr-TR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tr-TR" altLang="tr-TR" sz="2000" dirty="0" err="1"/>
              <a:t>Labium</a:t>
            </a:r>
            <a:r>
              <a:rPr lang="tr-TR" altLang="tr-TR" sz="2000" dirty="0"/>
              <a:t> </a:t>
            </a:r>
            <a:r>
              <a:rPr lang="tr-TR" altLang="tr-TR" sz="2000" dirty="0" err="1"/>
              <a:t>minus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pudendi</a:t>
            </a:r>
            <a:endParaRPr lang="tr-TR" altLang="tr-TR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tr-TR" altLang="tr-TR" sz="2000" dirty="0" err="1"/>
              <a:t>Clitoris</a:t>
            </a:r>
            <a:endParaRPr lang="tr-TR" altLang="tr-TR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tr-TR" altLang="tr-TR" sz="2000" dirty="0" err="1"/>
              <a:t>Vestibulum</a:t>
            </a:r>
            <a:r>
              <a:rPr lang="tr-TR" altLang="tr-TR" sz="2000" dirty="0"/>
              <a:t> </a:t>
            </a:r>
            <a:r>
              <a:rPr lang="tr-TR" altLang="tr-TR" sz="2000" dirty="0" err="1"/>
              <a:t>vagina</a:t>
            </a:r>
            <a:endParaRPr lang="tr-TR" altLang="tr-TR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tr-TR" altLang="tr-TR" sz="2000" dirty="0" err="1"/>
              <a:t>Bulbus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vestibuli</a:t>
            </a:r>
            <a:endParaRPr lang="tr-TR" altLang="tr-TR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tr-TR" altLang="tr-TR" sz="2000" dirty="0" err="1"/>
              <a:t>Gl</a:t>
            </a:r>
            <a:r>
              <a:rPr lang="tr-TR" altLang="tr-TR" sz="2000" dirty="0"/>
              <a:t>. </a:t>
            </a:r>
            <a:r>
              <a:rPr lang="tr-TR" altLang="tr-TR" sz="2000" dirty="0" err="1"/>
              <a:t>vestibularis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majoris</a:t>
            </a:r>
            <a:endParaRPr lang="tr-TR" altLang="tr-TR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tr-TR" altLang="tr-TR" sz="2000" dirty="0" err="1"/>
              <a:t>Gl</a:t>
            </a:r>
            <a:r>
              <a:rPr lang="tr-TR" altLang="tr-TR" sz="2000" dirty="0"/>
              <a:t>. </a:t>
            </a:r>
            <a:r>
              <a:rPr lang="tr-TR" altLang="tr-TR" sz="2000" dirty="0" err="1"/>
              <a:t>Vestibulares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minores</a:t>
            </a:r>
            <a:r>
              <a:rPr lang="tr-TR" altLang="tr-TR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15318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-164554"/>
            <a:ext cx="6624860" cy="5001815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tr-TR" altLang="tr-T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tr-TR" altLang="tr-T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pubis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((</a:t>
            </a:r>
            <a:r>
              <a:rPr lang="en-US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hairs called </a:t>
            </a:r>
            <a:r>
              <a:rPr lang="en-US" alt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pubes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Labium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majus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pudendi</a:t>
            </a:r>
            <a:endParaRPr lang="tr-TR" altLang="tr-T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Labium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pudendi</a:t>
            </a:r>
            <a:endParaRPr lang="tr-TR" altLang="tr-T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Clitoris</a:t>
            </a:r>
            <a:endParaRPr lang="tr-TR" altLang="tr-T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Vestibulum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</a:t>
            </a:r>
            <a:endParaRPr lang="tr-TR" altLang="tr-T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tr-TR" alt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Bulbus</a:t>
            </a:r>
            <a:r>
              <a:rPr lang="tr-TR" alt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vestibuli</a:t>
            </a:r>
            <a:endParaRPr lang="tr-TR" altLang="tr-TR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tr-TR" alt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</a:t>
            </a:r>
            <a:r>
              <a:rPr lang="tr-TR" alt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alt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vestibularis</a:t>
            </a:r>
            <a:r>
              <a:rPr lang="tr-TR" alt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majoris</a:t>
            </a:r>
            <a:endParaRPr lang="tr-TR" altLang="tr-TR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Vestibulares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minores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4925" y="4083918"/>
            <a:ext cx="856952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of these structures</a:t>
            </a: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called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pudendum </a:t>
            </a:r>
            <a:r>
              <a:rPr lang="en-US" altLang="tr-TR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femininum</a:t>
            </a:r>
            <a:r>
              <a:rPr lang="en-US" altLang="tr-TR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(vulva)</a:t>
            </a:r>
            <a:r>
              <a:rPr lang="tr-TR" altLang="tr-TR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(some sources do not include the clitoris in the vulva)</a:t>
            </a:r>
            <a:endParaRPr lang="tr-TR" altLang="tr-TR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3450" y="46726"/>
            <a:ext cx="808895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5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5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5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5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5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5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5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265884"/>
      </p:ext>
    </p:extLst>
  </p:cSld>
  <p:clrMapOvr>
    <a:masterClrMapping/>
  </p:clrMapOvr>
  <p:transition spd="slow"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843558"/>
            <a:ext cx="2304256" cy="539353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Mons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pubis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664" y="1419622"/>
            <a:ext cx="8220744" cy="3312368"/>
          </a:xfrm>
        </p:spPr>
        <p:txBody>
          <a:bodyPr>
            <a:normAutofit/>
          </a:bodyPr>
          <a:lstStyle/>
          <a:p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raised area in front of the symphysis </a:t>
            </a:r>
            <a:r>
              <a:rPr lang="en-US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pubica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adipose tissue under the skin.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Pubes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adults, the hairs in this area are called pubes.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3450" y="46726"/>
            <a:ext cx="808895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5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5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5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5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5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5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5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188978"/>
      </p:ext>
    </p:extLst>
  </p:cSld>
  <p:clrMapOvr>
    <a:masterClrMapping/>
  </p:clrMapOvr>
  <p:transition spd="slow"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89979"/>
            <a:ext cx="3816424" cy="539354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Labium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majus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pudendi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964" y="1260698"/>
            <a:ext cx="8629500" cy="35433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at the entrance of the genital canal.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longitudinal pair of thick leather plaits.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mons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pubis</a:t>
            </a: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perineum</a:t>
            </a: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equivalent of </a:t>
            </a:r>
            <a:r>
              <a:rPr lang="en-US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scrotum </a:t>
            </a: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men.</a:t>
            </a: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463592"/>
      </p:ext>
    </p:extLst>
  </p:cSld>
  <p:clrMapOvr>
    <a:masterClrMapping/>
  </p:clrMapOvr>
  <p:transition spd="slow"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3" y="1347614"/>
            <a:ext cx="7920881" cy="3258194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Labium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pudendi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nympha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small skin folds between the labium </a:t>
            </a:r>
            <a:r>
              <a:rPr lang="en-US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majus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equivalent of </a:t>
            </a:r>
            <a:r>
              <a:rPr lang="en-US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penis skin </a:t>
            </a:r>
            <a:r>
              <a:rPr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men.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89979"/>
            <a:ext cx="3816424" cy="539354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Labium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minus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pudendi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22753"/>
      </p:ext>
    </p:extLst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645" y="572417"/>
            <a:ext cx="8406803" cy="40155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kidney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buNone/>
            </a:pP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Excretion of end products of protein metabolism (urea), and water</a:t>
            </a:r>
          </a:p>
          <a:p>
            <a:pPr marL="0" indent="0">
              <a:buNone/>
            </a:pP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Excretion of salts (electrolytes)</a:t>
            </a:r>
          </a:p>
          <a:p>
            <a:pPr marL="0" indent="0">
              <a:buNone/>
            </a:pP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Excretion of some drugs, toxins and potentially harmful chemicals</a:t>
            </a:r>
          </a:p>
          <a:p>
            <a:pPr marL="0" indent="0">
              <a:buNone/>
            </a:pP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Reintroducing nutrients to the blood (sugar is not excreted at all)</a:t>
            </a:r>
          </a:p>
          <a:p>
            <a:pPr marL="0" indent="0">
              <a:buNone/>
            </a:pP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Helping to adjust the pH of the blood</a:t>
            </a:r>
          </a:p>
          <a:p>
            <a:pPr marL="0" indent="0">
              <a:buNone/>
            </a:pP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secrete </a:t>
            </a:r>
            <a:r>
              <a:rPr lang="en-US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Renin</a:t>
            </a: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Erythropoietin.</a:t>
            </a:r>
            <a:endParaRPr lang="tr-TR" altLang="tr-TR" sz="2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106291"/>
            <a:ext cx="4896543" cy="482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KIDNEY (Ren - </a:t>
            </a:r>
            <a:r>
              <a:rPr lang="tr-TR" altLang="tr-TR" sz="28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Nephros</a:t>
            </a:r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93429"/>
      </p:ext>
    </p:extLst>
  </p:cSld>
  <p:clrMapOvr>
    <a:masterClrMapping/>
  </p:clrMapOvr>
  <p:transition spd="slow"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419622"/>
            <a:ext cx="5472608" cy="3474367"/>
          </a:xfrm>
        </p:spPr>
        <p:txBody>
          <a:bodyPr>
            <a:normAutofit/>
          </a:bodyPr>
          <a:lstStyle/>
          <a:p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consists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erectile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tissue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equivalent of 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penis 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men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89979"/>
            <a:ext cx="3816424" cy="539354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Clitoris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61010"/>
      </p:ext>
    </p:extLst>
  </p:cSld>
  <p:clrMapOvr>
    <a:masterClrMapping/>
  </p:clrMapOvr>
  <p:transition spd="slow"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9552" y="1596181"/>
            <a:ext cx="5329237" cy="2177058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it :</a:t>
            </a:r>
          </a:p>
          <a:p>
            <a:pPr lvl="1" eaLnBrk="1" hangingPunct="1"/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clitoridis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Corpus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clitoridis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Glans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clitoridis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89979"/>
            <a:ext cx="3816424" cy="539354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Clitoris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17976"/>
      </p:ext>
    </p:extLst>
  </p:cSld>
  <p:clrMapOvr>
    <a:masterClrMapping/>
  </p:clrMapOvr>
  <p:transition spd="slow"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275606"/>
            <a:ext cx="6408712" cy="3690242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is the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labium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minus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pudendis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opened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here :</a:t>
            </a:r>
          </a:p>
          <a:p>
            <a:pPr lvl="1" eaLnBrk="1" hangingPunct="1">
              <a:lnSpc>
                <a:spcPct val="120000"/>
              </a:lnSpc>
            </a:pP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urethrae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vaginae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ducts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gl.vestibularis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minores</a:t>
            </a:r>
            <a:endParaRPr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vestibularis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89979"/>
            <a:ext cx="3816424" cy="539354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Vestibulum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vagina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997154"/>
      </p:ext>
    </p:extLst>
  </p:cSld>
  <p:clrMapOvr>
    <a:masterClrMapping/>
  </p:clrMapOvr>
  <p:transition spd="slow">
    <p:zoom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347614"/>
            <a:ext cx="4752975" cy="282614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urethrae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approximately 2.5 cm behind the glans </a:t>
            </a:r>
            <a:r>
              <a:rPr lang="en-US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clitoridis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just in front of the ostium </a:t>
            </a:r>
            <a:r>
              <a:rPr lang="en-US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vaginae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89979"/>
            <a:ext cx="3816424" cy="539354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Vestibulum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vagina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430009"/>
      </p:ext>
    </p:extLst>
  </p:cSld>
  <p:clrMapOvr>
    <a:masterClrMapping/>
  </p:clrMapOvr>
  <p:transition spd="slow">
    <p:zoom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96" y="1275606"/>
            <a:ext cx="6307150" cy="3578696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behind the ostium urethrae </a:t>
            </a:r>
            <a:r>
              <a:rPr lang="en-US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connects the vagina to the </a:t>
            </a:r>
            <a:r>
              <a:rPr lang="en-US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vestibulum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vagina.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structure called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hymen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here.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89979"/>
            <a:ext cx="3816424" cy="539354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Vestibulum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vagina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931813"/>
      </p:ext>
    </p:extLst>
  </p:cSld>
  <p:clrMapOvr>
    <a:masterClrMapping/>
  </p:clrMapOvr>
  <p:transition spd="slow">
    <p:zoom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46" y="1419622"/>
            <a:ext cx="8136954" cy="36724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Hymen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Greek word and means curtain.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mucous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plica partially covering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ostium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between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vagina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vestibulum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vaginae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usually half-moon shaped.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hymen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semilunare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89979"/>
            <a:ext cx="3816424" cy="539354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Vestibulum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vagina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384331"/>
      </p:ext>
    </p:extLst>
  </p:cSld>
  <p:clrMapOvr>
    <a:masterClrMapping/>
  </p:clrMapOvr>
  <p:transition spd="slow">
    <p:zoom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00" y="105644"/>
            <a:ext cx="8857580" cy="3546226"/>
          </a:xfrm>
        </p:spPr>
        <p:txBody>
          <a:bodyPr>
            <a:noAutofit/>
          </a:bodyPr>
          <a:lstStyle/>
          <a:p>
            <a:pPr lvl="1" eaLnBrk="1" hangingPunct="1">
              <a:lnSpc>
                <a:spcPct val="120000"/>
              </a:lnSpc>
            </a:pPr>
            <a:r>
              <a:rPr lang="tr-TR" altLang="tr-TR" sz="24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Atresia</a:t>
            </a:r>
            <a:r>
              <a:rPr lang="tr-TR" altLang="tr-TR" sz="24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hymenalis</a:t>
            </a:r>
            <a:r>
              <a:rPr lang="tr-TR" altLang="tr-TR" sz="24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=(</a:t>
            </a:r>
            <a:r>
              <a:rPr lang="tr-TR" altLang="tr-TR" sz="24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hymen</a:t>
            </a:r>
            <a:r>
              <a:rPr lang="tr-TR" altLang="tr-TR" sz="24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imperforatus</a:t>
            </a:r>
            <a:r>
              <a:rPr lang="tr-TR" altLang="tr-TR" sz="2400" b="1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):</a:t>
            </a:r>
          </a:p>
          <a:p>
            <a:pPr marL="457200" lvl="1" indent="0" eaLnBrk="1" hangingPunct="1">
              <a:lnSpc>
                <a:spcPct val="120000"/>
              </a:lnSpc>
              <a:buNone/>
            </a:pPr>
            <a:r>
              <a:rPr lang="tr-TR" altLang="tr-TR" sz="2400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</a:p>
          <a:p>
            <a:pPr lvl="2">
              <a:lnSpc>
                <a:spcPct val="120000"/>
              </a:lnSpc>
            </a:pPr>
            <a:r>
              <a:rPr lang="en-US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absence of holes during its development.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</a:pP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</a:pPr>
            <a:r>
              <a:rPr lang="en-US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Menstrual blood cannot flow out and intervention is required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</a:pP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hymen does not develop at all.</a:t>
            </a:r>
            <a:endParaRPr lang="tr-TR" alt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977012086"/>
      </p:ext>
    </p:extLst>
  </p:cSld>
  <p:clrMapOvr>
    <a:masterClrMapping/>
  </p:clrMapOvr>
  <p:transition spd="slow">
    <p:zoom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1064" y="1131590"/>
            <a:ext cx="7743304" cy="284405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equivalent of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gl.bulbourethralis</a:t>
            </a:r>
            <a:r>
              <a:rPr lang="en-US" altLang="tr-T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males.</a:t>
            </a: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buFont typeface="Arial" charset="0"/>
              <a:buChar char="•"/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504" y="664244"/>
            <a:ext cx="6912422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Gl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.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vestibularis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majör (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Bartholin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gland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externa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7504" y="3507854"/>
            <a:ext cx="3872359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Gl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.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vestibularis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minores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899725"/>
      </p:ext>
    </p:extLst>
  </p:cSld>
  <p:clrMapOvr>
    <a:masterClrMapping/>
  </p:clrMapOvr>
  <p:transition spd="slow">
    <p:zoom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011" y="1203374"/>
            <a:ext cx="6132165" cy="2376488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posterior-inferior to the 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tuba </a:t>
            </a:r>
            <a:r>
              <a:rPr lang="en-US" altLang="tr-T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</a:t>
            </a:r>
            <a:r>
              <a:rPr lang="tr-TR" altLang="tr-T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</a:t>
            </a:r>
            <a:r>
              <a:rPr lang="en-US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</a:pPr>
            <a:endParaRPr lang="tr-TR" altLang="tr-T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tr-TR" altLang="tr-T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produces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ovum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5000"/>
              </a:lnSpc>
              <a:spcBef>
                <a:spcPct val="0"/>
              </a:spcBef>
            </a:pPr>
            <a:endParaRPr lang="tr-TR" altLang="tr-TR" sz="2500" dirty="0"/>
          </a:p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tr-TR" sz="2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equivalent of testicles in men.</a:t>
            </a:r>
            <a:endParaRPr lang="tr-TR" altLang="tr-TR" sz="2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504" y="664244"/>
            <a:ext cx="3744416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Ovarium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(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ovary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4352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011" y="1347614"/>
            <a:ext cx="8364413" cy="3672408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Ligamentum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ovarii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proprium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5000"/>
              </a:lnSpc>
              <a:spcBef>
                <a:spcPct val="0"/>
              </a:spcBef>
              <a:buNone/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is the ligament between the ovary and the uterus.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Ligamentum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suspensorium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ovarii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  <a:buFont typeface="Wingdings"/>
              <a:buChar char="à"/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between the ovary and the posterior abdominal wall.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25000"/>
              </a:lnSpc>
              <a:spcBef>
                <a:spcPct val="0"/>
              </a:spcBef>
              <a:buFont typeface="Wingdings"/>
              <a:buChar char="à"/>
            </a:pP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contains blood vessels that feed the ovary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07504" y="664244"/>
            <a:ext cx="3744416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Ovarium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 (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ovary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348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35497" y="555526"/>
            <a:ext cx="8856983" cy="426836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kumimoji="1"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in the upper part of the posterior wall of the abdomen.</a:t>
            </a:r>
            <a:endParaRPr kumimoji="1"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kumimoji="1"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kumimoji="1"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on either side of the </a:t>
            </a:r>
            <a:r>
              <a:rPr kumimoji="1" lang="en-US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columna</a:t>
            </a:r>
            <a:r>
              <a:rPr kumimoji="1"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vertebralis</a:t>
            </a:r>
            <a:r>
              <a:rPr kumimoji="1"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1"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kumimoji="1"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surrounded by loose connective tissue and adipose tissue.</a:t>
            </a:r>
            <a:endParaRPr kumimoji="1"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kumimoji="1"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kumimoji="1"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Retroperitoneal</a:t>
            </a:r>
            <a:r>
              <a:rPr kumimoji="1"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ts val="0"/>
              </a:spcBef>
            </a:pPr>
            <a:endParaRPr kumimoji="1" lang="tr-TR" alt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kumimoji="1" lang="en-US" altLang="tr-TR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 kidney </a:t>
            </a:r>
            <a:r>
              <a:rPr kumimoji="1" lang="en-US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slightly lower due to its proximity to </a:t>
            </a:r>
            <a:r>
              <a:rPr kumimoji="1" lang="en-US" altLang="tr-TR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liver.</a:t>
            </a:r>
            <a:endParaRPr kumimoji="1" lang="tr-TR" altLang="tr-TR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1331119" y="2012157"/>
            <a:ext cx="3835004" cy="313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987425" indent="-29368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281113" indent="-2921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598613" indent="-3159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0558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5130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29702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4274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kumimoji="1" lang="tr-TR" altLang="tr-TR" sz="2100">
              <a:latin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106291"/>
            <a:ext cx="4896543" cy="482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KIDNEY (Ren - </a:t>
            </a:r>
            <a:r>
              <a:rPr lang="tr-TR" altLang="tr-TR" sz="28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Nephros</a:t>
            </a:r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821708"/>
      </p:ext>
    </p:extLst>
  </p:cSld>
  <p:clrMapOvr>
    <a:masterClrMapping/>
  </p:clrMapOvr>
  <p:transition spd="slow">
    <p:zoom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560" y="1203598"/>
            <a:ext cx="6468656" cy="151209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lenght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about 10 cm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ransports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ovum from the ovary to the uterus</a:t>
            </a: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Tuba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uterina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5496" y="2720422"/>
            <a:ext cx="6192688" cy="1939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uterinum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tubae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opens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uterus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Ostium </a:t>
            </a:r>
            <a:r>
              <a:rPr lang="en-US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abdominale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tubae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opens into the abdominal </a:t>
            </a:r>
            <a:r>
              <a:rPr lang="en-US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cavit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0002904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Tuba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uterina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(iç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36512" y="1194470"/>
            <a:ext cx="9001000" cy="38975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4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tr-TR" altLang="tr-TR" sz="24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it:</a:t>
            </a:r>
          </a:p>
          <a:p>
            <a:pPr marL="0" indent="0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Intramural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the tuba in the uterine wall.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Isthmus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narrowest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alt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1" indent="0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Ampulla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****</a:t>
            </a:r>
          </a:p>
          <a:p>
            <a:pPr marL="0" lvl="1" indent="0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Spermium</a:t>
            </a:r>
            <a:r>
              <a:rPr lang="en-US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usually fertilizes the ovum here.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Infundibulum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uterinae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widest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Fimbriae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tubae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fringes on the side adjacent to the ovarium.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Fimbria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ovarica</a:t>
            </a:r>
            <a:r>
              <a:rPr lang="tr-TR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longer than others and attaches to the ovarium</a:t>
            </a: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26893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250" y="1236762"/>
            <a:ext cx="6947022" cy="3711252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between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bladder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rectum.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5000"/>
              </a:lnSpc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part joins with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tuba </a:t>
            </a:r>
            <a:r>
              <a:rPr lang="en-US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uterina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Pelvic part joins with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vagina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Uterus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421835"/>
      </p:ext>
    </p:extLst>
  </p:cSld>
  <p:clrMapOvr>
    <a:masterClrMapping/>
  </p:clrMapOvr>
  <p:transition spd="slow">
    <p:zoom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0" y="1254695"/>
            <a:ext cx="3275856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dirty="0" err="1">
                <a:solidFill>
                  <a:srgbClr val="0066FF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Uterus</a:t>
            </a:r>
            <a:r>
              <a:rPr lang="tr-TR" altLang="tr-TR" sz="1800" dirty="0">
                <a:solidFill>
                  <a:srgbClr val="0066FF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1800" dirty="0" err="1">
                <a:solidFill>
                  <a:srgbClr val="0066FF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parts</a:t>
            </a:r>
            <a:r>
              <a:rPr lang="tr-TR" altLang="tr-TR" sz="1800" dirty="0">
                <a:solidFill>
                  <a:srgbClr val="0066FF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Fundus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</a:t>
            </a:r>
            <a:r>
              <a:rPr lang="tr-TR" altLang="tr-TR" sz="1800" u="sng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Corpus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</a:t>
            </a:r>
            <a:endParaRPr lang="tr-TR" altLang="tr-T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Cavum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</a:t>
            </a:r>
            <a:endParaRPr lang="tr-TR" altLang="tr-T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Isthmus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</a:t>
            </a:r>
            <a:endParaRPr lang="tr-TR" altLang="tr-T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Cervix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</a:t>
            </a:r>
            <a:endParaRPr lang="tr-TR" altLang="tr-T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Portio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vaginalis</a:t>
            </a:r>
            <a:endParaRPr lang="tr-TR" altLang="tr-T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Ostium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internum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externum</a:t>
            </a:r>
            <a:endParaRPr lang="tr-TR" altLang="tr-T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u="sng" dirty="0">
              <a:latin typeface="Albertus Extra Bold" panose="020E0802040304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solidFill>
                  <a:srgbClr val="0066FF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Walls</a:t>
            </a:r>
            <a:r>
              <a:rPr lang="tr-TR" altLang="tr-TR" sz="1800" u="sng" dirty="0">
                <a:solidFill>
                  <a:srgbClr val="0066FF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Tunica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mucosa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endometrium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Tunica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muscularis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myometrium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Tunica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serosa</a:t>
            </a:r>
            <a:r>
              <a:rPr lang="tr-TR" altLang="tr-T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(periton)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Uterus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094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202" y="1180461"/>
            <a:ext cx="8994293" cy="39399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overlying peritoneum passes posteriorly over the rectum and a cavity is formed there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cavity is called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excavatio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rectouterina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(Douglas </a:t>
            </a:r>
            <a:r>
              <a:rPr lang="tr-TR" alt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pouch</a:t>
            </a:r>
            <a:r>
              <a:rPr lang="tr-TR" alt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Anteriorly, between the bladder and the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excavatio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vesico-uterina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Uterus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888470"/>
      </p:ext>
    </p:extLst>
  </p:cSld>
  <p:clrMapOvr>
    <a:masterClrMapping/>
  </p:clrMapOvr>
  <p:transition spd="slow">
    <p:zoom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96" y="1275606"/>
            <a:ext cx="8856984" cy="3706416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altLang="tr-TR" sz="22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Structures that hold the uterus in place.</a:t>
            </a:r>
            <a:endParaRPr lang="tr-TR" altLang="tr-TR" sz="2200" b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Musculus</a:t>
            </a:r>
            <a:r>
              <a:rPr lang="tr-TR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levator</a:t>
            </a:r>
            <a:r>
              <a:rPr lang="tr-TR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  <a:defRPr/>
            </a:pP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Lig.transversum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cervicis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colli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110000"/>
              </a:lnSpc>
              <a:buFont typeface="Arial" charset="0"/>
              <a:buNone/>
              <a:defRPr/>
            </a:pP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Cardinal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ligament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altLang="tr-TR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Mackenrodt</a:t>
            </a:r>
            <a:r>
              <a:rPr lang="tr-TR" altLang="tr-TR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bağı):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  <a:defRPr/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Lig.pubocervicalis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Arial" charset="0"/>
              <a:buChar char="•"/>
              <a:defRPr/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Lig.sacroservicalis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Arial" charset="0"/>
              <a:buChar char="•"/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 typeface="Arial" charset="0"/>
              <a:buChar char="•"/>
              <a:defRPr/>
            </a:pPr>
            <a:r>
              <a:rPr lang="en-US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Lig.latum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uteri 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lig.teres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uteri 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have much function in carrying the uterus because they are loose ligaments.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7" name="Metin kutusu 1"/>
          <p:cNvSpPr txBox="1">
            <a:spLocks noChangeArrowheads="1"/>
          </p:cNvSpPr>
          <p:nvPr/>
        </p:nvSpPr>
        <p:spPr bwMode="auto">
          <a:xfrm>
            <a:off x="3923928" y="1995686"/>
            <a:ext cx="1597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strongest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Uterus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133042"/>
      </p:ext>
    </p:extLst>
  </p:cSld>
  <p:clrMapOvr>
    <a:masterClrMapping/>
  </p:clrMapOvr>
  <p:transition spd="slow">
    <p:zoom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4400" y="1203598"/>
            <a:ext cx="8994104" cy="2786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onsists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muscles and membranes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defRPr/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tubular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adjacent to 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vesica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urinaria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anteriorly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rectum posteriorly.</a:t>
            </a: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angle between the uterine axis and the vagina axis is approximately 90°.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Vagina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07659"/>
      </p:ext>
    </p:extLst>
  </p:cSld>
  <p:clrMapOvr>
    <a:masterClrMapping/>
  </p:clrMapOvr>
  <p:transition spd="slow">
    <p:zoom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203598"/>
            <a:ext cx="4896544" cy="180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Uzunluk:</a:t>
            </a:r>
          </a:p>
          <a:p>
            <a:pPr lvl="1">
              <a:lnSpc>
                <a:spcPct val="125000"/>
              </a:lnSpc>
            </a:pPr>
            <a:r>
              <a:rPr lang="en-US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Length:Front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wall: about 6-7.5 cm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5000"/>
              </a:lnSpc>
            </a:pP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wall: 9 cm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Vagina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07504" y="3203079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Lower opening</a:t>
            </a:r>
            <a:r>
              <a:rPr lang="en-US" dirty="0"/>
              <a:t>: </a:t>
            </a:r>
            <a:r>
              <a:rPr lang="en-US" i="1" dirty="0"/>
              <a:t>ostium </a:t>
            </a:r>
            <a:r>
              <a:rPr lang="en-US" i="1" dirty="0" err="1"/>
              <a:t>vaginae</a:t>
            </a:r>
            <a:endParaRPr lang="tr-TR" i="1" dirty="0"/>
          </a:p>
          <a:p>
            <a:endParaRPr lang="tr-TR" i="1" dirty="0"/>
          </a:p>
          <a:p>
            <a:r>
              <a:rPr lang="en-US" b="1" dirty="0"/>
              <a:t>Hymen</a:t>
            </a:r>
            <a:r>
              <a:rPr lang="en-US" dirty="0"/>
              <a:t> is found in ostium </a:t>
            </a:r>
            <a:r>
              <a:rPr lang="en-US" dirty="0" err="1"/>
              <a:t>vaginae</a:t>
            </a:r>
            <a:r>
              <a:rPr lang="en-US" dirty="0"/>
              <a:t> opening to </a:t>
            </a:r>
            <a:r>
              <a:rPr lang="en-US" dirty="0" err="1"/>
              <a:t>vestibulum</a:t>
            </a:r>
            <a:r>
              <a:rPr lang="en-US" dirty="0"/>
              <a:t> </a:t>
            </a:r>
            <a:r>
              <a:rPr lang="en-US" dirty="0" err="1"/>
              <a:t>vaginae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78024"/>
      </p:ext>
    </p:extLst>
  </p:cSld>
  <p:clrMapOvr>
    <a:masterClrMapping/>
  </p:clrMapOvr>
  <p:transition spd="slow">
    <p:zoom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96" y="1203598"/>
            <a:ext cx="9001000" cy="35433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tr-TR" altLang="tr-TR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Fornix</a:t>
            </a:r>
            <a:r>
              <a:rPr lang="tr-TR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vagina</a:t>
            </a:r>
            <a:r>
              <a:rPr lang="tr-TR" altLang="tr-T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25000"/>
              </a:lnSpc>
              <a:buNone/>
            </a:pP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cul-de-sacs that occur between the vagina and the uterus in the front, sides and back.</a:t>
            </a: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5000"/>
              </a:lnSpc>
              <a:buNone/>
            </a:pPr>
            <a:endParaRPr lang="tr-TR" alt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posterior cul-de-sac (fornix posterior vagina) 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deeper than the anterior cul-de-sac, and it is also called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receptaculum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seminis</a:t>
            </a:r>
            <a:r>
              <a:rPr lang="en-US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it is the place where the </a:t>
            </a:r>
            <a:r>
              <a:rPr lang="en-US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spermiums</a:t>
            </a:r>
            <a:r>
              <a:rPr lang="en-US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thrown.</a:t>
            </a:r>
            <a:endParaRPr lang="tr-TR" altLang="tr-TR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07504" y="19548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Organa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genitalia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feminina</a:t>
            </a:r>
            <a:r>
              <a:rPr lang="tr-TR" altLang="tr-TR" sz="2400" b="1" dirty="0">
                <a:solidFill>
                  <a:srgbClr val="0070C0"/>
                </a:solidFill>
                <a:latin typeface="Albertus Extra Bold" panose="020E0802040304020204" pitchFamily="34" charset="0"/>
              </a:rPr>
              <a:t> </a:t>
            </a:r>
            <a:r>
              <a:rPr lang="tr-TR" altLang="tr-TR" sz="2400" b="1" dirty="0" err="1">
                <a:solidFill>
                  <a:srgbClr val="0070C0"/>
                </a:solidFill>
                <a:latin typeface="Albertus Extra Bold" panose="020E0802040304020204" pitchFamily="34" charset="0"/>
              </a:rPr>
              <a:t>interna</a:t>
            </a:r>
            <a:endParaRPr lang="tr-TR" altLang="tr-TR" sz="2400" b="1" dirty="0">
              <a:solidFill>
                <a:srgbClr val="0070C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7504" y="664244"/>
            <a:ext cx="2880320" cy="53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Vagina</a:t>
            </a: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69139"/>
      </p:ext>
    </p:extLst>
  </p:cSld>
  <p:clrMapOvr>
    <a:masterClrMapping/>
  </p:clrMapOvr>
  <p:transition spd="slow">
    <p:zoom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İçerik Yer Tutucusu 1"/>
          <p:cNvSpPr>
            <a:spLocks noGrp="1"/>
          </p:cNvSpPr>
          <p:nvPr>
            <p:ph idx="1"/>
          </p:nvPr>
        </p:nvSpPr>
        <p:spPr>
          <a:xfrm>
            <a:off x="372666" y="570310"/>
            <a:ext cx="7886700" cy="3263503"/>
          </a:xfrm>
        </p:spPr>
        <p:txBody>
          <a:bodyPr/>
          <a:lstStyle/>
          <a:p>
            <a:pPr marL="0" indent="0">
              <a:buNone/>
            </a:pPr>
            <a:r>
              <a:rPr lang="tr-TR" altLang="tr-TR" sz="1500" dirty="0" err="1"/>
              <a:t>References</a:t>
            </a:r>
            <a:endParaRPr lang="tr-TR" altLang="tr-TR" sz="1500" dirty="0"/>
          </a:p>
          <a:p>
            <a:pPr marL="0" indent="0">
              <a:buNone/>
            </a:pPr>
            <a:endParaRPr lang="tr-TR" altLang="tr-TR" sz="1500" dirty="0"/>
          </a:p>
          <a:p>
            <a:r>
              <a:rPr lang="tr-TR" altLang="tr-TR" sz="1500" dirty="0"/>
              <a:t>Ozan anatomi (Hasan Ozan)</a:t>
            </a:r>
          </a:p>
          <a:p>
            <a:r>
              <a:rPr lang="tr-TR" altLang="tr-TR" sz="1500" dirty="0" err="1"/>
              <a:t>Arıncı</a:t>
            </a:r>
            <a:r>
              <a:rPr lang="tr-TR" altLang="tr-TR" sz="1500" dirty="0"/>
              <a:t> anatomi (Kaplan </a:t>
            </a:r>
            <a:r>
              <a:rPr lang="tr-TR" altLang="tr-TR" sz="1500" dirty="0" err="1"/>
              <a:t>Arıncı</a:t>
            </a:r>
            <a:r>
              <a:rPr lang="tr-TR" altLang="tr-TR" sz="1500" dirty="0"/>
              <a:t>, </a:t>
            </a:r>
            <a:r>
              <a:rPr lang="tr-TR" altLang="tr-TR" sz="1500" dirty="0" err="1"/>
              <a:t>Alaittin</a:t>
            </a:r>
            <a:r>
              <a:rPr lang="tr-TR" altLang="tr-TR" sz="1500" dirty="0"/>
              <a:t> Elhan )</a:t>
            </a:r>
          </a:p>
          <a:p>
            <a:r>
              <a:rPr lang="tr-TR" altLang="tr-TR" sz="1500" dirty="0"/>
              <a:t>Her yönüyle anatomi (Yasin Arifoğlu)</a:t>
            </a:r>
          </a:p>
          <a:p>
            <a:r>
              <a:rPr lang="tr-TR" altLang="tr-TR" sz="1500" dirty="0" err="1"/>
              <a:t>Gray’s</a:t>
            </a:r>
            <a:r>
              <a:rPr lang="tr-TR" altLang="tr-TR" sz="1500" dirty="0"/>
              <a:t> anatomi</a:t>
            </a:r>
          </a:p>
        </p:txBody>
      </p:sp>
    </p:spTree>
    <p:extLst>
      <p:ext uri="{BB962C8B-B14F-4D97-AF65-F5344CB8AC3E}">
        <p14:creationId xmlns:p14="http://schemas.microsoft.com/office/powerpoint/2010/main" val="412242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25015" y="725613"/>
            <a:ext cx="8407425" cy="407838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Clinical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tr-TR" altLang="tr-T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angle formed between the lower edge of </a:t>
            </a:r>
            <a:r>
              <a:rPr lang="en-US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</a:t>
            </a:r>
            <a:r>
              <a:rPr lang="tr-TR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12. </a:t>
            </a:r>
            <a:r>
              <a:rPr lang="en-US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costa</a:t>
            </a:r>
            <a:r>
              <a:rPr lang="tr-TR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tr-TR" alt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rib</a:t>
            </a:r>
            <a:r>
              <a:rPr lang="tr-TR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en-US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 the outer edge of </a:t>
            </a:r>
            <a:r>
              <a:rPr lang="en-US" altLang="tr-T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"m. erector spina".</a:t>
            </a:r>
            <a:endParaRPr lang="tr-TR" altLang="tr-TR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kidneys 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closer to the body surface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here</a:t>
            </a:r>
            <a:r>
              <a:rPr lang="en-US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601392" y="1977629"/>
            <a:ext cx="1350169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987425" indent="-29368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281113" indent="-2921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598613" indent="-3159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0558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5130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29702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427413" indent="-315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tr-TR" altLang="tr-TR" sz="2100" b="1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106291"/>
            <a:ext cx="4896543" cy="482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KIDNEY (Ren - </a:t>
            </a:r>
            <a:r>
              <a:rPr lang="tr-TR" altLang="tr-TR" sz="28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Nephros</a:t>
            </a:r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9383189"/>
      </p:ext>
    </p:extLst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974527"/>
            <a:ext cx="5022149" cy="390147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altLang="tr-TR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Sheaths</a:t>
            </a: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surrounding</a:t>
            </a: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kidney</a:t>
            </a: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altLang="tr-TR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inside </a:t>
            </a:r>
            <a:r>
              <a:rPr lang="tr-TR" altLang="tr-TR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tr-TR" altLang="tr-T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endParaRPr lang="tr-TR" altLang="tr-TR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tr-TR" altLang="tr-TR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</a:pPr>
            <a:r>
              <a:rPr lang="tr-TR" altLang="tr-TR" sz="2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capsula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fibrosa</a:t>
            </a:r>
            <a:endParaRPr lang="tr-TR" altLang="tr-TR" sz="2500" b="1" u="sng" dirty="0">
              <a:latin typeface="Albertus Extra Bold" panose="020E080204030402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</a:pPr>
            <a:endParaRPr lang="tr-TR" altLang="tr-TR" sz="2500" b="1" u="sng" dirty="0">
              <a:latin typeface="Albertus Extra Bold" panose="020E080204030402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</a:pP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capsula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adiposa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(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corpus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adiposum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perirenale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spcBef>
                <a:spcPts val="0"/>
              </a:spcBef>
            </a:pPr>
            <a:endParaRPr lang="tr-TR" altLang="tr-TR" sz="2500" b="1" u="sng" dirty="0">
              <a:latin typeface="Albertus Extra Bold" panose="020E080204030402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</a:pP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fascia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renalis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(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Gerota’s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500" b="1" u="sng" dirty="0" err="1">
                <a:latin typeface="Albertus Extra Bold" panose="020E0802040304020204" pitchFamily="34" charset="0"/>
                <a:cs typeface="Times New Roman" panose="02020603050405020304" pitchFamily="18" charset="0"/>
              </a:rPr>
              <a:t>fascia</a:t>
            </a:r>
            <a:r>
              <a:rPr lang="tr-TR" altLang="tr-TR" sz="2500" b="1" u="sng" dirty="0">
                <a:latin typeface="Albertus Extra Bold" panose="020E0802040304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106291"/>
            <a:ext cx="4896543" cy="482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KIDNEY (Ren - </a:t>
            </a:r>
            <a:r>
              <a:rPr lang="tr-TR" altLang="tr-TR" sz="28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Nephros</a:t>
            </a:r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180728"/>
      </p:ext>
    </p:extLst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059582"/>
            <a:ext cx="5472608" cy="288032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Fascia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renalis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(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Gerota’s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 err="1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fascia</a:t>
            </a:r>
            <a:r>
              <a:rPr lang="tr-TR" altLang="tr-TR" sz="2400" b="1" dirty="0">
                <a:solidFill>
                  <a:srgbClr val="FF0000"/>
                </a:solidFill>
                <a:latin typeface="Albertus Extra Bold" panose="020E0802040304020204" pitchFamily="34" charset="0"/>
                <a:cs typeface="Times New Roman" panose="02020603050405020304" pitchFamily="18" charset="0"/>
              </a:rPr>
              <a:t>):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400" b="1" dirty="0">
              <a:solidFill>
                <a:srgbClr val="FF0000"/>
              </a:solidFill>
              <a:latin typeface="Albertus Extra Bold" panose="020E08020403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important formation that keeps the kidney in its position. </a:t>
            </a:r>
            <a:r>
              <a:rPr lang="tr-TR" altLang="tr-TR" sz="2400" b="1" dirty="0"/>
              <a:t>***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106291"/>
            <a:ext cx="4896543" cy="482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KIDNEY (Ren - </a:t>
            </a:r>
            <a:r>
              <a:rPr lang="tr-TR" altLang="tr-TR" sz="2800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Nephros</a:t>
            </a:r>
            <a:r>
              <a:rPr lang="tr-TR" altLang="tr-TR" sz="2800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5864821"/>
      </p:ext>
    </p:extLst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2567</Words>
  <Application>Microsoft Office PowerPoint</Application>
  <PresentationFormat>Ekran Gösterisi (16:9)</PresentationFormat>
  <Paragraphs>521</Paragraphs>
  <Slides>69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69</vt:i4>
      </vt:variant>
    </vt:vector>
  </HeadingPairs>
  <TitlesOfParts>
    <vt:vector size="75" baseType="lpstr">
      <vt:lpstr>Albertus Extra Bold</vt:lpstr>
      <vt:lpstr>Arial</vt:lpstr>
      <vt:lpstr>Calibri</vt:lpstr>
      <vt:lpstr>Times New Roman</vt:lpstr>
      <vt:lpstr>Wingdings</vt:lpstr>
      <vt:lpstr>Ofis Teması</vt:lpstr>
      <vt:lpstr>UROGENITAL SYSTEM  (SYSTEMA UROGENITALIA)</vt:lpstr>
      <vt:lpstr>URINARY SYSTEM ORGANS (Organa Urinaria)</vt:lpstr>
      <vt:lpstr>URINARY SYSTEM ORGANS (Organa Urinaria)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GENITAL ORGANS (ORGANA GENITALIA)</vt:lpstr>
      <vt:lpstr>The MALE GENITAL ORGANS (Organa Genitalia Masculina)</vt:lpstr>
      <vt:lpstr>PowerPoint Sunusu</vt:lpstr>
      <vt:lpstr>PowerPoint Sunusu</vt:lpstr>
      <vt:lpstr>PowerPoint Sunusu</vt:lpstr>
      <vt:lpstr>PowerPoint Sunusu</vt:lpstr>
      <vt:lpstr>Preputium Penis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FEMALE GENITAL ORGANS (Organa Genitalia Feminina)</vt:lpstr>
      <vt:lpstr>PowerPoint Sunusu</vt:lpstr>
      <vt:lpstr>Mons pubis</vt:lpstr>
      <vt:lpstr>Labium majus pudendi</vt:lpstr>
      <vt:lpstr>Labium minus pudendi</vt:lpstr>
      <vt:lpstr>Clitoris</vt:lpstr>
      <vt:lpstr>Clitoris</vt:lpstr>
      <vt:lpstr>Vestibulum vagina</vt:lpstr>
      <vt:lpstr>Vestibulum vagina</vt:lpstr>
      <vt:lpstr>Vestibulum vagina</vt:lpstr>
      <vt:lpstr>Vestibulum vagina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ÜROGENİTAL SİSTEM ANATOMİSİ (SYSTEMA UROGENITALIA)</dc:title>
  <dc:creator>user</dc:creator>
  <cp:lastModifiedBy>burhan yarar</cp:lastModifiedBy>
  <cp:revision>93</cp:revision>
  <dcterms:created xsi:type="dcterms:W3CDTF">2020-02-24T09:17:50Z</dcterms:created>
  <dcterms:modified xsi:type="dcterms:W3CDTF">2024-10-09T11:17:12Z</dcterms:modified>
</cp:coreProperties>
</file>