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9" r:id="rId26"/>
    <p:sldId id="290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28" r:id="rId63"/>
    <p:sldId id="329" r:id="rId64"/>
    <p:sldId id="330" r:id="rId65"/>
    <p:sldId id="331" r:id="rId66"/>
    <p:sldId id="334" r:id="rId67"/>
    <p:sldId id="335" r:id="rId68"/>
    <p:sldId id="336" r:id="rId69"/>
    <p:sldId id="337" r:id="rId70"/>
    <p:sldId id="338" r:id="rId71"/>
    <p:sldId id="339" r:id="rId72"/>
    <p:sldId id="340" r:id="rId73"/>
    <p:sldId id="341" r:id="rId74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2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9956" y="1727009"/>
            <a:ext cx="10812087" cy="1336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6933" y="4128960"/>
            <a:ext cx="11578132" cy="1259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0000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5254" y="1453197"/>
            <a:ext cx="11881490" cy="441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25.png"/><Relationship Id="rId19" Type="http://schemas.openxmlformats.org/officeDocument/2006/relationships/image" Target="../media/image17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23.png"/><Relationship Id="rId9" Type="http://schemas.openxmlformats.org/officeDocument/2006/relationships/image" Target="../media/image8.png"/><Relationship Id="rId14" Type="http://schemas.openxmlformats.org/officeDocument/2006/relationships/image" Target="../media/image6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19.png"/><Relationship Id="rId7" Type="http://schemas.openxmlformats.org/officeDocument/2006/relationships/image" Target="../media/image2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6.png"/><Relationship Id="rId19" Type="http://schemas.openxmlformats.org/officeDocument/2006/relationships/image" Target="../media/image17.png"/><Relationship Id="rId4" Type="http://schemas.openxmlformats.org/officeDocument/2006/relationships/image" Target="../media/image2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7400" y="3810000"/>
            <a:ext cx="5331866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99900"/>
              </a:lnSpc>
              <a:spcBef>
                <a:spcPts val="100"/>
              </a:spcBef>
            </a:pPr>
            <a:r>
              <a:rPr sz="2700" b="1" spc="130" dirty="0">
                <a:solidFill>
                  <a:srgbClr val="FF0000"/>
                </a:solidFill>
                <a:latin typeface="Times New Roman"/>
                <a:cs typeface="Times New Roman"/>
              </a:rPr>
              <a:t>Dr. </a:t>
            </a:r>
            <a:r>
              <a:rPr lang="tr-TR" sz="2700" b="1" spc="130" dirty="0">
                <a:solidFill>
                  <a:srgbClr val="FF0000"/>
                </a:solidFill>
                <a:latin typeface="Times New Roman"/>
                <a:cs typeface="Times New Roman"/>
              </a:rPr>
              <a:t>Öğr. Üyesi </a:t>
            </a:r>
            <a:r>
              <a:rPr sz="2700" b="1" spc="45" dirty="0">
                <a:solidFill>
                  <a:srgbClr val="FF0000"/>
                </a:solidFill>
                <a:latin typeface="Times New Roman"/>
                <a:cs typeface="Times New Roman"/>
              </a:rPr>
              <a:t>Burhan </a:t>
            </a: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YARAR  </a:t>
            </a:r>
            <a:r>
              <a:rPr sz="2700" b="1" spc="-200" dirty="0">
                <a:solidFill>
                  <a:srgbClr val="FF0000"/>
                </a:solidFill>
                <a:latin typeface="Verdana"/>
                <a:cs typeface="Verdana"/>
              </a:rPr>
              <a:t>Atatürk </a:t>
            </a:r>
            <a:r>
              <a:rPr sz="2700" b="1" spc="-145" dirty="0">
                <a:solidFill>
                  <a:srgbClr val="FF0000"/>
                </a:solidFill>
                <a:latin typeface="Verdana"/>
                <a:cs typeface="Verdana"/>
              </a:rPr>
              <a:t>Üniv. </a:t>
            </a:r>
            <a:r>
              <a:rPr sz="2700" b="1" spc="-190" dirty="0">
                <a:solidFill>
                  <a:srgbClr val="FF0000"/>
                </a:solidFill>
                <a:latin typeface="Verdana"/>
                <a:cs typeface="Verdana"/>
              </a:rPr>
              <a:t>Tıp </a:t>
            </a:r>
            <a:r>
              <a:rPr sz="2700" b="1" spc="-270" dirty="0">
                <a:solidFill>
                  <a:srgbClr val="FF0000"/>
                </a:solidFill>
                <a:latin typeface="Verdana"/>
                <a:cs typeface="Verdana"/>
              </a:rPr>
              <a:t>Fakültesi  </a:t>
            </a:r>
            <a:r>
              <a:rPr sz="2700" b="1" spc="-254" dirty="0">
                <a:solidFill>
                  <a:srgbClr val="FF0000"/>
                </a:solidFill>
                <a:latin typeface="Verdana"/>
                <a:cs typeface="Verdana"/>
              </a:rPr>
              <a:t>Anatomi </a:t>
            </a:r>
            <a:r>
              <a:rPr sz="2700" b="1" spc="-270" dirty="0">
                <a:solidFill>
                  <a:srgbClr val="FF0000"/>
                </a:solidFill>
                <a:latin typeface="Verdana"/>
                <a:cs typeface="Verdana"/>
              </a:rPr>
              <a:t>Ana </a:t>
            </a:r>
            <a:r>
              <a:rPr sz="2700" b="1" spc="-204" dirty="0">
                <a:solidFill>
                  <a:srgbClr val="FF0000"/>
                </a:solidFill>
                <a:latin typeface="Verdana"/>
                <a:cs typeface="Verdana"/>
              </a:rPr>
              <a:t>Bilim</a:t>
            </a:r>
            <a:r>
              <a:rPr sz="2700" b="1" spc="-5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700" b="1" spc="-220" dirty="0">
                <a:solidFill>
                  <a:srgbClr val="FF0000"/>
                </a:solidFill>
                <a:latin typeface="Verdana"/>
                <a:cs typeface="Verdana"/>
              </a:rPr>
              <a:t>Dalı</a:t>
            </a:r>
            <a:endParaRPr sz="27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152400" y="1752600"/>
            <a:ext cx="1196340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88900" algn="ctr">
              <a:lnSpc>
                <a:spcPct val="100000"/>
              </a:lnSpc>
            </a:pPr>
            <a:r>
              <a:rPr spc="-185" dirty="0"/>
              <a:t>TOPOGRAFİK  </a:t>
            </a:r>
            <a:r>
              <a:rPr spc="-85" dirty="0"/>
              <a:t>ANATOMİ</a:t>
            </a:r>
            <a:r>
              <a:rPr lang="tr-TR" spc="-85" dirty="0"/>
              <a:t> - 3</a:t>
            </a:r>
            <a:br>
              <a:rPr lang="tr-TR" spc="-85" dirty="0"/>
            </a:br>
            <a:r>
              <a:rPr lang="tr-TR" sz="3200" spc="-85" dirty="0"/>
              <a:t>(Regiones </a:t>
            </a:r>
            <a:r>
              <a:rPr lang="tr-TR" sz="3200" spc="-85" dirty="0" err="1"/>
              <a:t>fornicis</a:t>
            </a:r>
            <a:r>
              <a:rPr lang="tr-TR" sz="3200" spc="-85" dirty="0"/>
              <a:t> </a:t>
            </a:r>
            <a:r>
              <a:rPr lang="tr-TR" sz="3200" spc="-85" dirty="0" err="1"/>
              <a:t>capitis</a:t>
            </a:r>
            <a:r>
              <a:rPr lang="tr-TR" sz="3200" spc="-85" dirty="0"/>
              <a:t> et </a:t>
            </a:r>
            <a:r>
              <a:rPr lang="tr-TR" sz="3200" spc="-85" dirty="0" err="1"/>
              <a:t>regio</a:t>
            </a:r>
            <a:r>
              <a:rPr lang="tr-TR" sz="3200" spc="-85" dirty="0"/>
              <a:t> </a:t>
            </a:r>
            <a:r>
              <a:rPr lang="tr-TR" sz="3200" spc="-85" dirty="0" err="1"/>
              <a:t>temporalis</a:t>
            </a:r>
            <a:r>
              <a:rPr lang="tr-TR" sz="3200" spc="-85" dirty="0"/>
              <a:t>)</a:t>
            </a:r>
            <a:endParaRPr sz="3200" spc="705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822" y="769810"/>
            <a:ext cx="11476978" cy="4011996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700" b="1" u="heavy" spc="-5" dirty="0">
                <a:solidFill>
                  <a:srgbClr val="33CC33"/>
                </a:solidFill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C </a:t>
            </a:r>
            <a:r>
              <a:rPr sz="2700" b="1" u="heavy" spc="-5" dirty="0"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(connective</a:t>
            </a:r>
            <a:r>
              <a:rPr sz="2700" b="1" u="heavy" dirty="0"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u="heavy" spc="-5" dirty="0"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doku)</a:t>
            </a:r>
            <a:endParaRPr sz="27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350"/>
              </a:spcBef>
            </a:pPr>
            <a:r>
              <a:rPr sz="2700" spc="-5" dirty="0">
                <a:solidFill>
                  <a:srgbClr val="CC0000"/>
                </a:solidFill>
                <a:latin typeface="Times New Roman"/>
                <a:cs typeface="Times New Roman"/>
              </a:rPr>
              <a:t>Deri </a:t>
            </a:r>
            <a:r>
              <a:rPr sz="2700" dirty="0">
                <a:solidFill>
                  <a:srgbClr val="CC0000"/>
                </a:solidFill>
                <a:latin typeface="Times New Roman"/>
                <a:cs typeface="Times New Roman"/>
              </a:rPr>
              <a:t>altı</a:t>
            </a:r>
            <a:r>
              <a:rPr sz="2700" spc="-1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CC0000"/>
                </a:solidFill>
                <a:latin typeface="Times New Roman"/>
                <a:cs typeface="Times New Roman"/>
              </a:rPr>
              <a:t>tabakası</a:t>
            </a: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 marR="1270000">
              <a:lnSpc>
                <a:spcPct val="124800"/>
              </a:lnSpc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tabakada </a:t>
            </a:r>
            <a:r>
              <a:rPr sz="2400" dirty="0">
                <a:latin typeface="Times New Roman"/>
                <a:cs typeface="Times New Roman"/>
              </a:rPr>
              <a:t>yoğun </a:t>
            </a:r>
            <a:r>
              <a:rPr sz="2400" spc="-5" dirty="0">
                <a:latin typeface="Times New Roman"/>
                <a:cs typeface="Times New Roman"/>
              </a:rPr>
              <a:t>bir şekilde  </a:t>
            </a:r>
            <a:r>
              <a:rPr sz="24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yüzeyel </a:t>
            </a:r>
            <a:r>
              <a:rPr sz="2400" u="heavy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damar </a:t>
            </a:r>
            <a:r>
              <a:rPr sz="24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ve </a:t>
            </a:r>
            <a:r>
              <a:rPr sz="2400" u="heavy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sinirler</a:t>
            </a:r>
            <a:r>
              <a:rPr sz="2400" u="heavy" spc="-9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2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bulunur.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12700" marR="5080">
              <a:lnSpc>
                <a:spcPts val="2590"/>
              </a:lnSpc>
              <a:spcBef>
                <a:spcPts val="1639"/>
              </a:spcBef>
            </a:pPr>
            <a:r>
              <a:rPr sz="2400" spc="-5" dirty="0">
                <a:latin typeface="Times New Roman"/>
                <a:cs typeface="Times New Roman"/>
              </a:rPr>
              <a:t>Kan damarları, adventisyaları ile </a:t>
            </a:r>
            <a:r>
              <a:rPr sz="2400" dirty="0">
                <a:latin typeface="Times New Roman"/>
                <a:cs typeface="Times New Roman"/>
              </a:rPr>
              <a:t>bu  </a:t>
            </a:r>
            <a:r>
              <a:rPr sz="2400" spc="-5" dirty="0">
                <a:latin typeface="Times New Roman"/>
                <a:cs typeface="Times New Roman"/>
              </a:rPr>
              <a:t>tabakada </a:t>
            </a:r>
            <a:r>
              <a:rPr sz="2400" dirty="0">
                <a:latin typeface="Times New Roman"/>
                <a:cs typeface="Times New Roman"/>
              </a:rPr>
              <a:t>uzanan </a:t>
            </a:r>
            <a:r>
              <a:rPr sz="2400" spc="-5" dirty="0">
                <a:latin typeface="Times New Roman"/>
                <a:cs typeface="Times New Roman"/>
              </a:rPr>
              <a:t>fibröz bölmelere  tutunduklarından yaralanmalarında  kapanmaları güçleşir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fazla kanama ortaya  </a:t>
            </a:r>
            <a:r>
              <a:rPr sz="2400" spc="-25" dirty="0">
                <a:latin typeface="Times New Roman"/>
                <a:cs typeface="Times New Roman"/>
              </a:rPr>
              <a:t>çıkar.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Kan damarları</a:t>
            </a: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nelerdir</a:t>
            </a:r>
            <a:r>
              <a:rPr sz="2400" spc="-5" dirty="0">
                <a:latin typeface="Times New Roman"/>
                <a:cs typeface="Times New Roman"/>
              </a:rPr>
              <a:t>???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1395" y="341388"/>
            <a:ext cx="3813810" cy="3846195"/>
            <a:chOff x="501395" y="341388"/>
            <a:chExt cx="3813810" cy="3846195"/>
          </a:xfrm>
        </p:grpSpPr>
        <p:sp>
          <p:nvSpPr>
            <p:cNvPr id="3" name="object 3"/>
            <p:cNvSpPr/>
            <p:nvPr/>
          </p:nvSpPr>
          <p:spPr>
            <a:xfrm>
              <a:off x="501395" y="341388"/>
              <a:ext cx="1575054" cy="75970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1395" y="958608"/>
              <a:ext cx="641604" cy="7597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49451" y="958608"/>
              <a:ext cx="717804" cy="7597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1395" y="1575828"/>
              <a:ext cx="784847" cy="7597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152" y="1575828"/>
              <a:ext cx="1784604" cy="7597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53995" y="1575828"/>
              <a:ext cx="1232154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1395" y="2193048"/>
              <a:ext cx="765810" cy="75970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6102" y="2193048"/>
              <a:ext cx="2026158" cy="75970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76500" y="2193048"/>
              <a:ext cx="1270253" cy="75970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1395" y="2810268"/>
              <a:ext cx="746760" cy="75970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7052" y="2810268"/>
              <a:ext cx="1079754" cy="75970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11045" y="2810268"/>
              <a:ext cx="1937003" cy="75970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83051" y="2810268"/>
              <a:ext cx="1232153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1395" y="3427488"/>
              <a:ext cx="727697" cy="75970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8002" y="3427488"/>
              <a:ext cx="1803654" cy="75970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701040" y="426402"/>
            <a:ext cx="11499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D7D31"/>
                </a:solidFill>
                <a:latin typeface="Times New Roman"/>
                <a:cs typeface="Times New Roman"/>
              </a:rPr>
              <a:t>SCALP</a:t>
            </a:r>
          </a:p>
        </p:txBody>
      </p:sp>
      <p:grpSp>
        <p:nvGrpSpPr>
          <p:cNvPr id="19" name="object 19"/>
          <p:cNvGrpSpPr/>
          <p:nvPr/>
        </p:nvGrpSpPr>
        <p:grpSpPr>
          <a:xfrm>
            <a:off x="601980" y="4337316"/>
            <a:ext cx="3743960" cy="2357120"/>
            <a:chOff x="601980" y="4337316"/>
            <a:chExt cx="3743960" cy="2357120"/>
          </a:xfrm>
        </p:grpSpPr>
        <p:sp>
          <p:nvSpPr>
            <p:cNvPr id="20" name="object 20"/>
            <p:cNvSpPr/>
            <p:nvPr/>
          </p:nvSpPr>
          <p:spPr>
            <a:xfrm>
              <a:off x="601980" y="4337316"/>
              <a:ext cx="1580375" cy="510527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99616" y="4755641"/>
              <a:ext cx="1114044" cy="56692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37815" y="4755641"/>
              <a:ext cx="1086611" cy="56692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99616" y="5212841"/>
              <a:ext cx="1030223" cy="56692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53996" y="5212841"/>
              <a:ext cx="1047750" cy="56692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99616" y="5670041"/>
              <a:ext cx="1114044" cy="566927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37815" y="5670041"/>
              <a:ext cx="1043940" cy="566927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99616" y="6127241"/>
              <a:ext cx="1341120" cy="56692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63368" y="6127241"/>
              <a:ext cx="1782318" cy="566928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00697" y="837882"/>
            <a:ext cx="3478529" cy="5681345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S </a:t>
            </a:r>
            <a:r>
              <a:rPr sz="2700" dirty="0">
                <a:latin typeface="Times New Roman"/>
                <a:cs typeface="Times New Roman"/>
              </a:rPr>
              <a:t>kin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C </a:t>
            </a:r>
            <a:r>
              <a:rPr sz="2700" dirty="0">
                <a:latin typeface="Times New Roman"/>
                <a:cs typeface="Times New Roman"/>
              </a:rPr>
              <a:t>onnective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27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poneurotic</a:t>
            </a:r>
            <a:r>
              <a:rPr sz="2700" b="1" spc="-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dirty="0">
                <a:solidFill>
                  <a:srgbClr val="ED7D31"/>
                </a:solidFill>
                <a:latin typeface="Times New Roman"/>
                <a:cs typeface="Times New Roman"/>
              </a:rPr>
              <a:t>L </a:t>
            </a:r>
            <a:r>
              <a:rPr sz="2700" dirty="0">
                <a:latin typeface="Times New Roman"/>
                <a:cs typeface="Times New Roman"/>
              </a:rPr>
              <a:t>oose connective</a:t>
            </a:r>
            <a:r>
              <a:rPr sz="2700" spc="-2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dirty="0">
                <a:solidFill>
                  <a:srgbClr val="ED7D31"/>
                </a:solidFill>
                <a:latin typeface="Times New Roman"/>
                <a:cs typeface="Times New Roman"/>
              </a:rPr>
              <a:t>P</a:t>
            </a:r>
            <a:r>
              <a:rPr sz="2700" b="1" spc="-155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eriosteum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Kemik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tabaka</a:t>
            </a:r>
            <a:endParaRPr sz="1800">
              <a:latin typeface="Times New Roman"/>
              <a:cs typeface="Times New Roman"/>
            </a:endParaRPr>
          </a:p>
          <a:p>
            <a:pPr marL="957580" marR="926465">
              <a:lnSpc>
                <a:spcPts val="3600"/>
              </a:lnSpc>
              <a:spcBef>
                <a:spcPts val="310"/>
              </a:spcBef>
            </a:pPr>
            <a:r>
              <a:rPr sz="2000" spc="-5" dirty="0">
                <a:latin typeface="Times New Roman"/>
                <a:cs typeface="Times New Roman"/>
              </a:rPr>
              <a:t>Lamina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externa  Diploe aralığı  Lamina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interna</a:t>
            </a:r>
            <a:endParaRPr sz="2000">
              <a:latin typeface="Times New Roman"/>
              <a:cs typeface="Times New Roman"/>
            </a:endParaRPr>
          </a:p>
          <a:p>
            <a:pPr marL="957580">
              <a:lnSpc>
                <a:spcPct val="100000"/>
              </a:lnSpc>
              <a:spcBef>
                <a:spcPts val="880"/>
              </a:spcBef>
            </a:pPr>
            <a:r>
              <a:rPr sz="2000" spc="-5" dirty="0">
                <a:latin typeface="Times New Roman"/>
                <a:cs typeface="Times New Roman"/>
              </a:rPr>
              <a:t>Meninges (beyin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zarları)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980" y="626935"/>
            <a:ext cx="11205820" cy="59273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935" marR="6174105" indent="75565">
              <a:lnSpc>
                <a:spcPct val="120700"/>
              </a:lnSpc>
              <a:spcBef>
                <a:spcPts val="100"/>
              </a:spcBef>
            </a:pPr>
            <a:r>
              <a:rPr sz="2700" b="1" u="heavy" spc="-5" dirty="0">
                <a:solidFill>
                  <a:srgbClr val="33CC33"/>
                </a:solidFill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2700" b="1" spc="-5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7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(aponöretik </a:t>
            </a: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doku) </a:t>
            </a:r>
            <a:r>
              <a:rPr sz="2700" b="1" spc="-5" dirty="0"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Musculuoponeurotik</a:t>
            </a:r>
            <a:r>
              <a:rPr sz="2700" b="1" spc="-5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tabaka</a:t>
            </a:r>
            <a:r>
              <a:rPr sz="2700" spc="-5" dirty="0">
                <a:solidFill>
                  <a:srgbClr val="CC0000"/>
                </a:solidFill>
                <a:latin typeface="Times New Roman"/>
                <a:cs typeface="Times New Roman"/>
              </a:rPr>
              <a:t>:</a:t>
            </a: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Derin fasyaya </a:t>
            </a:r>
            <a:r>
              <a:rPr sz="2400" dirty="0">
                <a:latin typeface="Times New Roman"/>
                <a:cs typeface="Times New Roman"/>
              </a:rPr>
              <a:t>uyar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fascia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profunda</a:t>
            </a:r>
            <a:r>
              <a:rPr sz="2400" spc="-5" dirty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Orta bölümü; </a:t>
            </a:r>
            <a:r>
              <a:rPr sz="2400" spc="-5" dirty="0">
                <a:latin typeface="Times New Roman"/>
                <a:cs typeface="Times New Roman"/>
              </a:rPr>
              <a:t>galea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aponeuratica,</a:t>
            </a:r>
            <a:endParaRPr sz="24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Ön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ve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arka</a:t>
            </a:r>
            <a:r>
              <a:rPr sz="2400" spc="-1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bölümü;</a:t>
            </a:r>
            <a:endParaRPr sz="2400" dirty="0">
              <a:latin typeface="Times New Roman"/>
              <a:cs typeface="Times New Roman"/>
            </a:endParaRPr>
          </a:p>
          <a:p>
            <a:pPr marL="304800" marR="3773170" indent="12065">
              <a:lnSpc>
                <a:spcPts val="2590"/>
              </a:lnSpc>
              <a:spcBef>
                <a:spcPts val="1040"/>
              </a:spcBef>
            </a:pPr>
            <a:r>
              <a:rPr sz="2400" spc="-5" dirty="0">
                <a:latin typeface="Times New Roman"/>
                <a:cs typeface="Times New Roman"/>
              </a:rPr>
              <a:t>m. epicranius’un venter frontalis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venter occipitalis,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85" dirty="0">
                <a:solidFill>
                  <a:srgbClr val="CC0000"/>
                </a:solidFill>
                <a:latin typeface="Times New Roman"/>
                <a:cs typeface="Times New Roman"/>
              </a:rPr>
              <a:t>Yan</a:t>
            </a:r>
            <a:r>
              <a:rPr lang="tr-TR" sz="2400" spc="-8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 err="1">
                <a:solidFill>
                  <a:srgbClr val="CC0000"/>
                </a:solidFill>
                <a:latin typeface="Times New Roman"/>
                <a:cs typeface="Times New Roman"/>
              </a:rPr>
              <a:t>bölümü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; </a:t>
            </a:r>
            <a:r>
              <a:rPr sz="2400" spc="-5" dirty="0">
                <a:latin typeface="Times New Roman"/>
                <a:cs typeface="Times New Roman"/>
              </a:rPr>
              <a:t>m. </a:t>
            </a:r>
            <a:r>
              <a:rPr sz="2400" spc="-10" dirty="0">
                <a:latin typeface="Times New Roman"/>
                <a:cs typeface="Times New Roman"/>
              </a:rPr>
              <a:t>temporoparietalis’ten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oluşmuştur.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60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Galea aponeuratica, </a:t>
            </a:r>
            <a:r>
              <a:rPr sz="2400" spc="-5" dirty="0">
                <a:solidFill>
                  <a:srgbClr val="ED7D31"/>
                </a:solidFill>
                <a:latin typeface="Times New Roman"/>
                <a:cs typeface="Times New Roman"/>
              </a:rPr>
              <a:t>saçlı derinin </a:t>
            </a:r>
            <a:r>
              <a:rPr sz="2400" spc="-5" dirty="0">
                <a:latin typeface="Times New Roman"/>
                <a:cs typeface="Times New Roman"/>
              </a:rPr>
              <a:t>iç </a:t>
            </a:r>
            <a:r>
              <a:rPr sz="2400" dirty="0">
                <a:latin typeface="Times New Roman"/>
                <a:cs typeface="Times New Roman"/>
              </a:rPr>
              <a:t>yüzüne </a:t>
            </a:r>
            <a:r>
              <a:rPr sz="2400" spc="-5" dirty="0">
                <a:solidFill>
                  <a:srgbClr val="ED7D31"/>
                </a:solidFill>
                <a:latin typeface="Times New Roman"/>
                <a:cs typeface="Times New Roman"/>
              </a:rPr>
              <a:t>sıkıca </a:t>
            </a:r>
            <a:r>
              <a:rPr sz="2400" spc="-5" dirty="0">
                <a:latin typeface="Times New Roman"/>
                <a:cs typeface="Times New Roman"/>
              </a:rPr>
              <a:t>yapışmıştır fakat derininde bulunan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periosteum’a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gevşek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olarak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tutunmuştur.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Galea aponeuratica yanlarda fascia temporalis’e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uzanır.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1250441"/>
            <a:ext cx="4347210" cy="2380615"/>
            <a:chOff x="0" y="1250441"/>
            <a:chExt cx="4347210" cy="2380615"/>
          </a:xfrm>
        </p:grpSpPr>
        <p:sp>
          <p:nvSpPr>
            <p:cNvPr id="4" name="object 4"/>
            <p:cNvSpPr/>
            <p:nvPr/>
          </p:nvSpPr>
          <p:spPr>
            <a:xfrm>
              <a:off x="0" y="1250441"/>
              <a:ext cx="3600450" cy="75971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6145" y="1876805"/>
              <a:ext cx="2385060" cy="7597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34746" y="2373642"/>
              <a:ext cx="565404" cy="7597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151" y="2373642"/>
              <a:ext cx="3198114" cy="7597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4746" y="2871216"/>
              <a:ext cx="565404" cy="7597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5151" y="2871216"/>
              <a:ext cx="908291" cy="75971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92351" y="2871216"/>
              <a:ext cx="3054845" cy="75971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48589" y="1120775"/>
            <a:ext cx="3971925" cy="2272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751205" indent="-457200">
              <a:lnSpc>
                <a:spcPct val="152200"/>
              </a:lnSpc>
              <a:spcBef>
                <a:spcPts val="100"/>
              </a:spcBef>
            </a:pPr>
            <a:r>
              <a:rPr sz="2700" b="1" dirty="0">
                <a:solidFill>
                  <a:srgbClr val="000099"/>
                </a:solidFill>
                <a:latin typeface="Times New Roman"/>
                <a:cs typeface="Times New Roman"/>
              </a:rPr>
              <a:t>Kafa </a:t>
            </a:r>
            <a:r>
              <a:rPr sz="27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derisinin</a:t>
            </a:r>
            <a:r>
              <a:rPr sz="2700" b="1" spc="-7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kasları  </a:t>
            </a: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M.epicranius</a:t>
            </a:r>
            <a:endParaRPr sz="2700">
              <a:latin typeface="Times New Roman"/>
              <a:cs typeface="Times New Roman"/>
            </a:endParaRPr>
          </a:p>
          <a:p>
            <a:pPr marL="898525" indent="-200660">
              <a:lnSpc>
                <a:spcPct val="100000"/>
              </a:lnSpc>
              <a:spcBef>
                <a:spcPts val="670"/>
              </a:spcBef>
              <a:buChar char="-"/>
              <a:tabLst>
                <a:tab pos="899160" algn="l"/>
              </a:tabLst>
            </a:pP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m.occipitofrontalis</a:t>
            </a:r>
            <a:endParaRPr sz="2700">
              <a:latin typeface="Times New Roman"/>
              <a:cs typeface="Times New Roman"/>
            </a:endParaRPr>
          </a:p>
          <a:p>
            <a:pPr marL="898525" indent="-200660">
              <a:lnSpc>
                <a:spcPct val="100000"/>
              </a:lnSpc>
              <a:spcBef>
                <a:spcPts val="680"/>
              </a:spcBef>
              <a:buChar char="-"/>
              <a:tabLst>
                <a:tab pos="899160" algn="l"/>
              </a:tabLst>
            </a:pPr>
            <a:r>
              <a:rPr sz="2700" b="1" dirty="0">
                <a:solidFill>
                  <a:srgbClr val="FF0000"/>
                </a:solidFill>
                <a:latin typeface="Times New Roman"/>
                <a:cs typeface="Times New Roman"/>
              </a:rPr>
              <a:t>m.</a:t>
            </a:r>
            <a:r>
              <a:rPr sz="27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temporoparietalis</a:t>
            </a:r>
            <a:endParaRPr sz="27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21030" y="4696218"/>
            <a:ext cx="3015615" cy="510540"/>
            <a:chOff x="621030" y="4696218"/>
            <a:chExt cx="3015615" cy="510540"/>
          </a:xfrm>
        </p:grpSpPr>
        <p:sp>
          <p:nvSpPr>
            <p:cNvPr id="13" name="object 13"/>
            <p:cNvSpPr/>
            <p:nvPr/>
          </p:nvSpPr>
          <p:spPr>
            <a:xfrm>
              <a:off x="621030" y="4696218"/>
              <a:ext cx="381000" cy="51052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97230" y="4696218"/>
              <a:ext cx="2209038" cy="51052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59380" y="4696218"/>
              <a:ext cx="976871" cy="51052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50252" y="4749800"/>
            <a:ext cx="2736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CC0000"/>
                </a:solidFill>
                <a:latin typeface="Times New Roman"/>
                <a:cs typeface="Times New Roman"/>
              </a:rPr>
              <a:t>(Musculuoponeurotik</a:t>
            </a:r>
            <a:r>
              <a:rPr sz="1800" spc="-1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C0000"/>
                </a:solidFill>
                <a:latin typeface="Times New Roman"/>
                <a:cs typeface="Times New Roman"/>
              </a:rPr>
              <a:t>tabaka)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748296"/>
            <a:ext cx="3794125" cy="3001010"/>
            <a:chOff x="0" y="748296"/>
            <a:chExt cx="3794125" cy="3001010"/>
          </a:xfrm>
        </p:grpSpPr>
        <p:sp>
          <p:nvSpPr>
            <p:cNvPr id="4" name="object 4"/>
            <p:cNvSpPr/>
            <p:nvPr/>
          </p:nvSpPr>
          <p:spPr>
            <a:xfrm>
              <a:off x="0" y="748296"/>
              <a:ext cx="3600449" cy="75970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497330"/>
              <a:ext cx="2334006" cy="7597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7546" y="1994166"/>
              <a:ext cx="565404" cy="7597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7952" y="1994166"/>
              <a:ext cx="3198114" cy="7597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63346" y="2491740"/>
              <a:ext cx="1378458" cy="75971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76044" y="2491740"/>
              <a:ext cx="1683258" cy="75971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63346" y="2989326"/>
              <a:ext cx="1378458" cy="75971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76044" y="2989326"/>
              <a:ext cx="1917954" cy="75971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0" y="3983735"/>
            <a:ext cx="3661410" cy="760095"/>
            <a:chOff x="0" y="3983735"/>
            <a:chExt cx="3661410" cy="760095"/>
          </a:xfrm>
        </p:grpSpPr>
        <p:sp>
          <p:nvSpPr>
            <p:cNvPr id="13" name="object 13"/>
            <p:cNvSpPr/>
            <p:nvPr/>
          </p:nvSpPr>
          <p:spPr>
            <a:xfrm>
              <a:off x="0" y="3983735"/>
              <a:ext cx="514350" cy="75971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9351" y="3983735"/>
              <a:ext cx="908291" cy="75971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6551" y="3983735"/>
              <a:ext cx="3054845" cy="75971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48589" y="117157"/>
            <a:ext cx="5326380" cy="4388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z="2700" b="1" spc="-275" dirty="0">
                <a:solidFill>
                  <a:srgbClr val="C00000"/>
                </a:solidFill>
                <a:latin typeface="Verdana"/>
                <a:cs typeface="Verdana"/>
              </a:rPr>
              <a:t>Regio</a:t>
            </a:r>
            <a:r>
              <a:rPr sz="2700" b="1" spc="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700" b="1" spc="-240" dirty="0">
                <a:solidFill>
                  <a:srgbClr val="C00000"/>
                </a:solidFill>
                <a:latin typeface="Verdana"/>
                <a:cs typeface="Verdana"/>
              </a:rPr>
              <a:t>frontoparietooccipitalis</a:t>
            </a:r>
            <a:endParaRPr sz="2700">
              <a:latin typeface="Verdana"/>
              <a:cs typeface="Verdana"/>
            </a:endParaRPr>
          </a:p>
          <a:p>
            <a:pPr marL="12700" marR="2105025">
              <a:lnSpc>
                <a:spcPts val="5890"/>
              </a:lnSpc>
              <a:spcBef>
                <a:spcPts val="390"/>
              </a:spcBef>
            </a:pPr>
            <a:r>
              <a:rPr sz="2700" b="1" dirty="0">
                <a:solidFill>
                  <a:srgbClr val="000099"/>
                </a:solidFill>
                <a:latin typeface="Times New Roman"/>
                <a:cs typeface="Times New Roman"/>
              </a:rPr>
              <a:t>Kafa </a:t>
            </a:r>
            <a:r>
              <a:rPr sz="27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derisinin</a:t>
            </a:r>
            <a:r>
              <a:rPr sz="2700" b="1" spc="-7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kasları  </a:t>
            </a: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M.epicranius</a:t>
            </a:r>
            <a:endParaRPr sz="27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35"/>
              </a:spcBef>
            </a:pPr>
            <a:r>
              <a:rPr sz="2700" b="1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m.occipitofrontalis</a:t>
            </a:r>
            <a:endParaRPr sz="2700">
              <a:latin typeface="Times New Roman"/>
              <a:cs typeface="Times New Roman"/>
            </a:endParaRPr>
          </a:p>
          <a:p>
            <a:pPr marL="927100" marR="1911985">
              <a:lnSpc>
                <a:spcPct val="120900"/>
              </a:lnSpc>
            </a:pP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venter </a:t>
            </a:r>
            <a:r>
              <a:rPr sz="27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frontalis  </a:t>
            </a: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venter</a:t>
            </a:r>
            <a:r>
              <a:rPr sz="27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occipitalis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700" b="1" dirty="0">
                <a:solidFill>
                  <a:srgbClr val="FF0000"/>
                </a:solidFill>
                <a:latin typeface="Times New Roman"/>
                <a:cs typeface="Times New Roman"/>
              </a:rPr>
              <a:t>- m.</a:t>
            </a:r>
            <a:r>
              <a:rPr sz="27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temporoparietalis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28612" y="539750"/>
          <a:ext cx="11616690" cy="5537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1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8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5839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Saçlı deri mimik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kasları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72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spc="3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M.</a:t>
                      </a:r>
                      <a:r>
                        <a:rPr sz="1800" b="1" spc="4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spc="-14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EPİCRANİUS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Origo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İnsertio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Fonksiyon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siniri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R="37401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Occi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tof</a:t>
                      </a:r>
                      <a:r>
                        <a:rPr sz="1800" b="1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onta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336550" algn="r">
                        <a:lnSpc>
                          <a:spcPct val="100000"/>
                        </a:lnSpc>
                      </a:pP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venter</a:t>
                      </a:r>
                      <a:r>
                        <a:rPr sz="1800" b="1" i="1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frontalis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Galea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apaneurotica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 marR="114300" indent="-635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Glabella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arcus ciliaris  hizasında deri, derialtı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dokusu  ve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m.orbicularis oculi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lifleri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752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Saçlı deriyi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oynatır,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kaşları yukarı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kaldırır,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alında enine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kıvrım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facialis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457">
                <a:tc>
                  <a:txBody>
                    <a:bodyPr/>
                    <a:lstStyle/>
                    <a:p>
                      <a:pPr marL="636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venter</a:t>
                      </a:r>
                      <a:r>
                        <a:rPr sz="1800" b="1" i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occipitalis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339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Linea nuchae suprema,  Pars mastiodea os  temporalis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Galea aponeurotica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4902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Saçlı deriyi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arkaya 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çeker,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9410"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M.Temporoparietalis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97281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Kulak üstü  şakak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fasiyası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 marR="5607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Galea aponeurotica’ nın</a:t>
                      </a:r>
                      <a:r>
                        <a:rPr sz="1800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yan  kenarları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Benzer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etki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facialis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2919" y="844308"/>
            <a:ext cx="3909060" cy="3846195"/>
            <a:chOff x="502919" y="844308"/>
            <a:chExt cx="3909060" cy="3846195"/>
          </a:xfrm>
        </p:grpSpPr>
        <p:sp>
          <p:nvSpPr>
            <p:cNvPr id="3" name="object 3"/>
            <p:cNvSpPr/>
            <p:nvPr/>
          </p:nvSpPr>
          <p:spPr>
            <a:xfrm>
              <a:off x="502919" y="844308"/>
              <a:ext cx="1575054" cy="75970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2919" y="1461528"/>
              <a:ext cx="918210" cy="7597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70025" y="1461528"/>
              <a:ext cx="717804" cy="7597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2919" y="2078748"/>
              <a:ext cx="784860" cy="7597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6675" y="2078748"/>
              <a:ext cx="1784604" cy="7597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55519" y="2078748"/>
              <a:ext cx="1232154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2919" y="2695968"/>
              <a:ext cx="765810" cy="75970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7625" y="2695968"/>
              <a:ext cx="1917954" cy="75970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69819" y="2695968"/>
              <a:ext cx="1232154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2919" y="3313188"/>
              <a:ext cx="746760" cy="75970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8575" y="3313188"/>
              <a:ext cx="1079741" cy="75970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12569" y="3313188"/>
              <a:ext cx="1994154" cy="75970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41725" y="3313188"/>
              <a:ext cx="1270253" cy="75970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2919" y="3930408"/>
              <a:ext cx="727710" cy="75970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9525" y="3930408"/>
              <a:ext cx="1803654" cy="75970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02627" y="723900"/>
            <a:ext cx="3483610" cy="3728720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SCALP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S k</a:t>
            </a:r>
            <a:r>
              <a:rPr sz="2700" spc="-5" dirty="0">
                <a:latin typeface="Times New Roman"/>
                <a:cs typeface="Times New Roman"/>
              </a:rPr>
              <a:t>in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C </a:t>
            </a:r>
            <a:r>
              <a:rPr sz="2700" dirty="0">
                <a:latin typeface="Times New Roman"/>
                <a:cs typeface="Times New Roman"/>
              </a:rPr>
              <a:t>onnective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A </a:t>
            </a:r>
            <a:r>
              <a:rPr sz="2700" dirty="0">
                <a:latin typeface="Times New Roman"/>
                <a:cs typeface="Times New Roman"/>
              </a:rPr>
              <a:t>poneurotic</a:t>
            </a:r>
            <a:r>
              <a:rPr sz="2700" spc="-16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2700" b="1" dirty="0">
                <a:solidFill>
                  <a:srgbClr val="FF0000"/>
                </a:solidFill>
                <a:latin typeface="Times New Roman"/>
                <a:cs typeface="Times New Roman"/>
              </a:rPr>
              <a:t>L oose connective</a:t>
            </a:r>
            <a:r>
              <a:rPr sz="2700" b="1" spc="-2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tissue  </a:t>
            </a:r>
            <a:r>
              <a:rPr sz="2700" b="1" dirty="0">
                <a:solidFill>
                  <a:srgbClr val="ED7D31"/>
                </a:solidFill>
                <a:latin typeface="Times New Roman"/>
                <a:cs typeface="Times New Roman"/>
              </a:rPr>
              <a:t>P</a:t>
            </a:r>
            <a:r>
              <a:rPr sz="2700" b="1" spc="-155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eriosteum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0034" y="1015238"/>
            <a:ext cx="11097565" cy="5666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2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33CC33"/>
                </a:solidFill>
                <a:latin typeface="Times New Roman"/>
                <a:cs typeface="Times New Roman"/>
              </a:rPr>
              <a:t>L </a:t>
            </a:r>
            <a:r>
              <a:rPr sz="2700" b="1" spc="-10" dirty="0">
                <a:solidFill>
                  <a:srgbClr val="CC0000"/>
                </a:solidFill>
                <a:latin typeface="Times New Roman"/>
                <a:cs typeface="Times New Roman"/>
              </a:rPr>
              <a:t>Subaponeurotik</a:t>
            </a:r>
            <a:r>
              <a:rPr sz="2700" b="1" spc="-16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tabaka:</a:t>
            </a: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Subaponeurotik aralığı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dolduran</a:t>
            </a:r>
            <a:endParaRPr sz="240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1935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gevşek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gözenekli bir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katmandır.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3200" dirty="0">
              <a:latin typeface="Times New Roman"/>
              <a:cs typeface="Times New Roman"/>
            </a:endParaRPr>
          </a:p>
          <a:p>
            <a:pPr marL="241300" indent="-229235">
              <a:lnSpc>
                <a:spcPts val="2590"/>
              </a:lnSpc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aralığın sınırları </a:t>
            </a:r>
            <a:r>
              <a:rPr sz="2400" dirty="0">
                <a:latin typeface="Times New Roman"/>
                <a:cs typeface="Times New Roman"/>
              </a:rPr>
              <a:t>önde ve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arkada</a:t>
            </a:r>
            <a:endParaRPr sz="2400" dirty="0">
              <a:latin typeface="Times New Roman"/>
              <a:cs typeface="Times New Roman"/>
            </a:endParaRPr>
          </a:p>
          <a:p>
            <a:pPr marL="241300" marR="36830">
              <a:lnSpc>
                <a:spcPct val="80000"/>
              </a:lnSpc>
              <a:spcBef>
                <a:spcPts val="290"/>
              </a:spcBef>
            </a:pPr>
            <a:r>
              <a:rPr sz="2400" spc="-5" dirty="0">
                <a:latin typeface="Times New Roman"/>
                <a:cs typeface="Times New Roman"/>
              </a:rPr>
              <a:t>m. epicarnius’un yapışma yerleri yanlarda galea  aponeuratica’nın fascia temporalis’e tutunduğu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hattır.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küçük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arterler</a:t>
            </a:r>
            <a:r>
              <a:rPr sz="2400" spc="-3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</a:p>
          <a:p>
            <a:pPr marL="241300" indent="-2286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5" dirty="0">
                <a:solidFill>
                  <a:srgbClr val="ED7D31"/>
                </a:solidFill>
                <a:latin typeface="Times New Roman"/>
                <a:cs typeface="Times New Roman"/>
              </a:rPr>
              <a:t>vv.emissariae</a:t>
            </a:r>
            <a:r>
              <a:rPr sz="2400" spc="-15" dirty="0">
                <a:latin typeface="Times New Roman"/>
                <a:cs typeface="Times New Roman"/>
              </a:rPr>
              <a:t>’ler</a:t>
            </a:r>
            <a:r>
              <a:rPr sz="2400" spc="-20" dirty="0">
                <a:latin typeface="Times New Roman"/>
                <a:cs typeface="Times New Roman"/>
              </a:rPr>
              <a:t> bulunur.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3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0" dirty="0">
                <a:latin typeface="Times New Roman"/>
                <a:cs typeface="Times New Roman"/>
              </a:rPr>
              <a:t>Valvül </a:t>
            </a:r>
            <a:r>
              <a:rPr sz="2400" spc="-5" dirty="0">
                <a:latin typeface="Times New Roman"/>
                <a:cs typeface="Times New Roman"/>
              </a:rPr>
              <a:t>içermeyen </a:t>
            </a: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venler lateralda </a:t>
            </a:r>
            <a:r>
              <a:rPr sz="2400" dirty="0">
                <a:latin typeface="Times New Roman"/>
                <a:cs typeface="Times New Roman"/>
              </a:rPr>
              <a:t>yüzeyel </a:t>
            </a:r>
            <a:r>
              <a:rPr sz="2400" spc="-5" dirty="0">
                <a:latin typeface="Times New Roman"/>
                <a:cs typeface="Times New Roman"/>
              </a:rPr>
              <a:t>venlere,  medialde intracranial </a:t>
            </a:r>
            <a:r>
              <a:rPr sz="2400" dirty="0">
                <a:latin typeface="Times New Roman"/>
                <a:cs typeface="Times New Roman"/>
              </a:rPr>
              <a:t>venöz </a:t>
            </a:r>
            <a:r>
              <a:rPr sz="2400" spc="-5" dirty="0">
                <a:latin typeface="Times New Roman"/>
                <a:cs typeface="Times New Roman"/>
              </a:rPr>
              <a:t>sinüslere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bağlanırlar.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1395" y="341388"/>
            <a:ext cx="3813810" cy="3846195"/>
            <a:chOff x="501395" y="341388"/>
            <a:chExt cx="3813810" cy="3846195"/>
          </a:xfrm>
        </p:grpSpPr>
        <p:sp>
          <p:nvSpPr>
            <p:cNvPr id="3" name="object 3"/>
            <p:cNvSpPr/>
            <p:nvPr/>
          </p:nvSpPr>
          <p:spPr>
            <a:xfrm>
              <a:off x="501395" y="341388"/>
              <a:ext cx="1575054" cy="75970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1395" y="958608"/>
              <a:ext cx="641604" cy="7597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49451" y="958608"/>
              <a:ext cx="717804" cy="7597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1395" y="1575828"/>
              <a:ext cx="784847" cy="7597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152" y="1575828"/>
              <a:ext cx="1784604" cy="7597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53995" y="1575828"/>
              <a:ext cx="1232154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1395" y="2193048"/>
              <a:ext cx="765810" cy="75970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6102" y="2193048"/>
              <a:ext cx="1917954" cy="75970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68295" y="2193048"/>
              <a:ext cx="1232154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1395" y="2810268"/>
              <a:ext cx="746760" cy="75970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7052" y="2810268"/>
              <a:ext cx="1079754" cy="75970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11045" y="2810268"/>
              <a:ext cx="1937003" cy="75970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83051" y="2810268"/>
              <a:ext cx="1232153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1395" y="3427488"/>
              <a:ext cx="727697" cy="75970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8002" y="3427488"/>
              <a:ext cx="1898904" cy="75970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01040" y="220662"/>
            <a:ext cx="3388360" cy="3728720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SCALP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S </a:t>
            </a:r>
            <a:r>
              <a:rPr sz="2700" dirty="0">
                <a:latin typeface="Times New Roman"/>
                <a:cs typeface="Times New Roman"/>
              </a:rPr>
              <a:t>kin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C </a:t>
            </a:r>
            <a:r>
              <a:rPr sz="2700" dirty="0">
                <a:latin typeface="Times New Roman"/>
                <a:cs typeface="Times New Roman"/>
              </a:rPr>
              <a:t>onnective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A </a:t>
            </a:r>
            <a:r>
              <a:rPr sz="2700" dirty="0">
                <a:latin typeface="Times New Roman"/>
                <a:cs typeface="Times New Roman"/>
              </a:rPr>
              <a:t>poneurotic</a:t>
            </a:r>
            <a:r>
              <a:rPr sz="2700" spc="-16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dirty="0">
                <a:solidFill>
                  <a:srgbClr val="ED7D31"/>
                </a:solidFill>
                <a:latin typeface="Times New Roman"/>
                <a:cs typeface="Times New Roman"/>
              </a:rPr>
              <a:t>L </a:t>
            </a:r>
            <a:r>
              <a:rPr sz="2700" dirty="0">
                <a:latin typeface="Times New Roman"/>
                <a:cs typeface="Times New Roman"/>
              </a:rPr>
              <a:t>oose connective</a:t>
            </a:r>
            <a:r>
              <a:rPr sz="2700" spc="-22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2700" b="1" spc="-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b="1" dirty="0">
                <a:solidFill>
                  <a:srgbClr val="FF0000"/>
                </a:solidFill>
                <a:latin typeface="Times New Roman"/>
                <a:cs typeface="Times New Roman"/>
              </a:rPr>
              <a:t>eriosteum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8589" y="1099820"/>
            <a:ext cx="10367011" cy="4149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025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33CC33"/>
                </a:solidFill>
                <a:latin typeface="Times New Roman"/>
                <a:cs typeface="Times New Roman"/>
              </a:rPr>
              <a:t>P</a:t>
            </a:r>
            <a:r>
              <a:rPr sz="2700" b="1" spc="-20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7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Pericranium:</a:t>
            </a: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650" dirty="0">
              <a:latin typeface="Times New Roman"/>
              <a:cs typeface="Times New Roman"/>
            </a:endParaRPr>
          </a:p>
          <a:p>
            <a:pPr marL="241300" marR="107950" indent="-228600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Kalvaryayı oluşturan kafatası kemiklerinin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periost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tabakasıdır.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Suturlar hizası dışında kemiğe </a:t>
            </a:r>
            <a:r>
              <a:rPr sz="2400" dirty="0">
                <a:latin typeface="Times New Roman"/>
                <a:cs typeface="Times New Roman"/>
              </a:rPr>
              <a:t>gevşek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tutunmuştur.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000" dirty="0">
              <a:latin typeface="Times New Roman"/>
              <a:cs typeface="Times New Roman"/>
            </a:endParaRPr>
          </a:p>
          <a:p>
            <a:pPr marL="241300" marR="310515" indent="-228600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Suturlar hizasında ise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Sharpey lifleri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ile kemiğe  tutunduğundan </a:t>
            </a:r>
            <a:r>
              <a:rPr sz="2400" dirty="0">
                <a:latin typeface="Times New Roman"/>
                <a:cs typeface="Times New Roman"/>
              </a:rPr>
              <a:t>daha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fiksedir.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241300" marR="667385" indent="-228600">
              <a:lnSpc>
                <a:spcPts val="2590"/>
              </a:lnSpc>
              <a:spcBef>
                <a:spcPts val="16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subperiostal </a:t>
            </a:r>
            <a:r>
              <a:rPr sz="2400" dirty="0">
                <a:latin typeface="Times New Roman"/>
                <a:cs typeface="Times New Roman"/>
              </a:rPr>
              <a:t>kan </a:t>
            </a:r>
            <a:r>
              <a:rPr sz="2400" spc="-5" dirty="0">
                <a:latin typeface="Times New Roman"/>
                <a:cs typeface="Times New Roman"/>
              </a:rPr>
              <a:t>toplanmaları (hematom </a:t>
            </a:r>
            <a:r>
              <a:rPr sz="2400" dirty="0">
                <a:latin typeface="Times New Roman"/>
                <a:cs typeface="Times New Roman"/>
              </a:rPr>
              <a:t>veya  </a:t>
            </a:r>
            <a:r>
              <a:rPr sz="2400" spc="-5" dirty="0">
                <a:latin typeface="Times New Roman"/>
                <a:cs typeface="Times New Roman"/>
              </a:rPr>
              <a:t>hemoraji)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983424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0" dirty="0">
                <a:solidFill>
                  <a:srgbClr val="C00000"/>
                </a:solidFill>
              </a:rPr>
              <a:t>REGIONES </a:t>
            </a:r>
            <a:r>
              <a:rPr spc="-210" dirty="0">
                <a:solidFill>
                  <a:srgbClr val="C00000"/>
                </a:solidFill>
              </a:rPr>
              <a:t>FORNICIS </a:t>
            </a:r>
            <a:r>
              <a:rPr spc="-254" dirty="0">
                <a:solidFill>
                  <a:srgbClr val="C00000"/>
                </a:solidFill>
              </a:rPr>
              <a:t>CAPITIS </a:t>
            </a:r>
            <a:r>
              <a:rPr spc="-210" dirty="0">
                <a:solidFill>
                  <a:srgbClr val="C00000"/>
                </a:solidFill>
              </a:rPr>
              <a:t>(SAÇLI </a:t>
            </a:r>
            <a:r>
              <a:rPr spc="-254" dirty="0">
                <a:solidFill>
                  <a:srgbClr val="C00000"/>
                </a:solidFill>
              </a:rPr>
              <a:t>DERİ</a:t>
            </a:r>
            <a:r>
              <a:rPr spc="-105" dirty="0">
                <a:solidFill>
                  <a:srgbClr val="C00000"/>
                </a:solidFill>
              </a:rPr>
              <a:t> </a:t>
            </a:r>
            <a:r>
              <a:rPr spc="-170" dirty="0">
                <a:solidFill>
                  <a:srgbClr val="C00000"/>
                </a:solidFill>
              </a:rPr>
              <a:t>BÖLGELERİ)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5628" y="1905000"/>
            <a:ext cx="10966450" cy="185229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2400" spc="-5" dirty="0">
                <a:latin typeface="Times New Roman"/>
                <a:cs typeface="Times New Roman"/>
              </a:rPr>
              <a:t>Başın saçlı deri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bölümünde,</a:t>
            </a:r>
            <a:endParaRPr sz="2400">
              <a:latin typeface="Times New Roman"/>
              <a:cs typeface="Times New Roman"/>
            </a:endParaRPr>
          </a:p>
          <a:p>
            <a:pPr marL="342265" indent="-330200">
              <a:lnSpc>
                <a:spcPct val="100000"/>
              </a:lnSpc>
              <a:spcBef>
                <a:spcPts val="715"/>
              </a:spcBef>
              <a:buAutoNum type="arabicPlain"/>
              <a:tabLst>
                <a:tab pos="3429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Regio frontoparietooccipitalis </a:t>
            </a:r>
            <a:r>
              <a:rPr sz="2400" b="1" spc="-10" dirty="0">
                <a:latin typeface="Times New Roman"/>
                <a:cs typeface="Times New Roman"/>
              </a:rPr>
              <a:t>(regio frontalis, regio </a:t>
            </a:r>
            <a:r>
              <a:rPr sz="2400" b="1" spc="-5" dirty="0">
                <a:latin typeface="Times New Roman"/>
                <a:cs typeface="Times New Roman"/>
              </a:rPr>
              <a:t>parietalis, </a:t>
            </a:r>
            <a:r>
              <a:rPr sz="2400" b="1" spc="-10" dirty="0">
                <a:latin typeface="Times New Roman"/>
                <a:cs typeface="Times New Roman"/>
              </a:rPr>
              <a:t>regio </a:t>
            </a:r>
            <a:r>
              <a:rPr sz="2400" b="1" spc="-5" dirty="0">
                <a:latin typeface="Times New Roman"/>
                <a:cs typeface="Times New Roman"/>
              </a:rPr>
              <a:t>occipitalis)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endParaRPr sz="2400">
              <a:latin typeface="Times New Roman"/>
              <a:cs typeface="Times New Roman"/>
            </a:endParaRPr>
          </a:p>
          <a:p>
            <a:pPr marL="342900" indent="-330835">
              <a:lnSpc>
                <a:spcPct val="100000"/>
              </a:lnSpc>
              <a:spcBef>
                <a:spcPts val="715"/>
              </a:spcBef>
              <a:buAutoNum type="arabicPlain"/>
              <a:tabLst>
                <a:tab pos="34353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Regio temporalis </a:t>
            </a:r>
            <a:r>
              <a:rPr sz="2400" spc="-5" dirty="0">
                <a:latin typeface="Times New Roman"/>
                <a:cs typeface="Times New Roman"/>
              </a:rPr>
              <a:t>olmak iki bölge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ile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temel beyinin </a:t>
            </a:r>
            <a:r>
              <a:rPr sz="2400" dirty="0">
                <a:latin typeface="Times New Roman"/>
                <a:cs typeface="Times New Roman"/>
              </a:rPr>
              <a:t>bazı </a:t>
            </a:r>
            <a:r>
              <a:rPr sz="2400" spc="-5" dirty="0">
                <a:latin typeface="Times New Roman"/>
                <a:cs typeface="Times New Roman"/>
              </a:rPr>
              <a:t>bölümleri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oluşumlarının projeksiyonları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incelenir.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88036" y="1390650"/>
            <a:ext cx="3742944" cy="676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8036" y="2122170"/>
            <a:ext cx="1367027" cy="676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8036" y="2853689"/>
            <a:ext cx="1198626" cy="6766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8036" y="3585209"/>
            <a:ext cx="2220468" cy="6766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8036" y="4316729"/>
            <a:ext cx="1315974" cy="6766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4502" y="1464436"/>
            <a:ext cx="336613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Bölgenin damar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ve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sinirleri</a:t>
            </a:r>
            <a:endParaRPr sz="2400">
              <a:latin typeface="Times New Roman"/>
              <a:cs typeface="Times New Roman"/>
            </a:endParaRPr>
          </a:p>
          <a:p>
            <a:pPr marL="12700" marR="2380615">
              <a:lnSpc>
                <a:spcPct val="200000"/>
              </a:lnSpc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rl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er  </a:t>
            </a:r>
            <a:r>
              <a:rPr sz="2400" spc="-50" dirty="0">
                <a:solidFill>
                  <a:srgbClr val="0070C0"/>
                </a:solidFill>
                <a:latin typeface="Times New Roman"/>
                <a:cs typeface="Times New Roman"/>
              </a:rPr>
              <a:t>Venler</a:t>
            </a:r>
            <a:endParaRPr sz="2400">
              <a:latin typeface="Times New Roman"/>
              <a:cs typeface="Times New Roman"/>
            </a:endParaRPr>
          </a:p>
          <a:p>
            <a:pPr marL="12700" marR="1525905">
              <a:lnSpc>
                <a:spcPct val="200000"/>
              </a:lnSpc>
            </a:pPr>
            <a:r>
              <a:rPr sz="2400" spc="-5" dirty="0">
                <a:solidFill>
                  <a:srgbClr val="00B050"/>
                </a:solidFill>
                <a:latin typeface="Times New Roman"/>
                <a:cs typeface="Times New Roman"/>
              </a:rPr>
              <a:t>Lenf</a:t>
            </a:r>
            <a:r>
              <a:rPr sz="2400" spc="-7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Times New Roman"/>
                <a:cs typeface="Times New Roman"/>
              </a:rPr>
              <a:t>damarları  </a:t>
            </a:r>
            <a:r>
              <a:rPr sz="2400" spc="-5" dirty="0">
                <a:solidFill>
                  <a:srgbClr val="FFCC00"/>
                </a:solidFill>
                <a:latin typeface="Times New Roman"/>
                <a:cs typeface="Times New Roman"/>
              </a:rPr>
              <a:t>Sinirler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85140" y="930655"/>
            <a:ext cx="8811260" cy="22342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Arterler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010"/>
              </a:spcBef>
            </a:pP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Önde</a:t>
            </a:r>
            <a:r>
              <a:rPr sz="2400" dirty="0">
                <a:latin typeface="Times New Roman"/>
                <a:cs typeface="Times New Roman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A.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supraorbitalis,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A.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supratrochlearis  (A. </a:t>
            </a:r>
            <a:r>
              <a:rPr sz="24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ophthalmica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lang="tr-TR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A. carotis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interna)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" y="930655"/>
            <a:ext cx="3590925" cy="5191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Arterler</a:t>
            </a:r>
            <a:r>
              <a:rPr sz="2800" b="1" spc="-5" dirty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endParaRPr sz="2800" dirty="0">
              <a:latin typeface="Comic Sans MS"/>
              <a:cs typeface="Comic Sans MS"/>
            </a:endParaRPr>
          </a:p>
          <a:p>
            <a:pPr marL="355600" indent="-342900">
              <a:lnSpc>
                <a:spcPct val="100000"/>
              </a:lnSpc>
              <a:spcBef>
                <a:spcPts val="30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Yanlarda</a:t>
            </a:r>
            <a:r>
              <a:rPr sz="2400" spc="-5" dirty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 marL="354965" marR="5080" lvl="1">
              <a:lnSpc>
                <a:spcPct val="150000"/>
              </a:lnSpc>
              <a:buAutoNum type="alphaUcPeriod"/>
              <a:tabLst>
                <a:tab pos="72898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temporalis</a:t>
            </a:r>
            <a:r>
              <a:rPr sz="24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superficialis  (A. carotis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externa)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Times New Roman"/>
              <a:buAutoNum type="alphaUcPeriod"/>
            </a:pPr>
            <a:endParaRPr sz="26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Times New Roman"/>
              <a:buAutoNum type="alphaUcPeriod"/>
            </a:pPr>
            <a:endParaRPr sz="3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Arkada</a:t>
            </a:r>
            <a:r>
              <a:rPr sz="2400" spc="-5" dirty="0"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  <a:p>
            <a:pPr marL="728980" lvl="1" indent="-373380">
              <a:lnSpc>
                <a:spcPct val="100000"/>
              </a:lnSpc>
              <a:spcBef>
                <a:spcPts val="1440"/>
              </a:spcBef>
              <a:buAutoNum type="alphaUcPeriod"/>
              <a:tabLst>
                <a:tab pos="72898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occipitalis,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54965" marR="715010">
              <a:lnSpc>
                <a:spcPct val="150000"/>
              </a:lnSpc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A. auricula posterior  (A. carotis</a:t>
            </a: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externa)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216" y="919162"/>
            <a:ext cx="8939784" cy="5614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V.</a:t>
            </a:r>
            <a:r>
              <a:rPr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supraorbitalis,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V.</a:t>
            </a:r>
            <a:r>
              <a:rPr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Supratrochlearis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547370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V. Ophtalmica….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V.</a:t>
            </a:r>
            <a:r>
              <a:rPr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Angularis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V.</a:t>
            </a:r>
            <a:r>
              <a:rPr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facialis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V. temporalis</a:t>
            </a:r>
            <a:r>
              <a:rPr sz="2400" b="1" spc="-5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superficialis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V. retromandibularis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V.</a:t>
            </a:r>
            <a:r>
              <a:rPr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occipitalis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3335" marR="571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m. semispinalis capitis’i  çevreleyen </a:t>
            </a:r>
            <a:r>
              <a:rPr sz="2400" b="1" dirty="0">
                <a:solidFill>
                  <a:srgbClr val="0070C0"/>
                </a:solidFill>
                <a:latin typeface="Times New Roman"/>
                <a:cs typeface="Times New Roman"/>
              </a:rPr>
              <a:t>ven</a:t>
            </a:r>
            <a:r>
              <a:rPr sz="2400" b="1" spc="-5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plexusu</a:t>
            </a:r>
            <a:r>
              <a:rPr sz="2400" spc="-5" dirty="0">
                <a:latin typeface="Times New Roman"/>
                <a:cs typeface="Times New Roman"/>
              </a:rPr>
              <a:t>na,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V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. auricularis</a:t>
            </a:r>
            <a:r>
              <a:rPr sz="2400" b="1" spc="-5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posterior</a:t>
            </a:r>
            <a:endParaRPr sz="2400" b="1" dirty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V. jugularis</a:t>
            </a:r>
            <a:r>
              <a:rPr sz="2400" b="1" spc="-3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externa</a:t>
            </a:r>
            <a:r>
              <a:rPr sz="2400" spc="-5" dirty="0">
                <a:latin typeface="Times New Roman"/>
                <a:cs typeface="Times New Roman"/>
              </a:rPr>
              <a:t>’ya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89" y="79037"/>
            <a:ext cx="5326380" cy="94170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  <a:p>
            <a:pPr marL="450850">
              <a:lnSpc>
                <a:spcPct val="100000"/>
              </a:lnSpc>
              <a:spcBef>
                <a:spcPts val="310"/>
              </a:spcBef>
            </a:pPr>
            <a:r>
              <a:rPr sz="2800" spc="-40" dirty="0">
                <a:latin typeface="Times New Roman"/>
                <a:cs typeface="Times New Roman"/>
              </a:rPr>
              <a:t>Venleri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4640" y="808710"/>
            <a:ext cx="2236470" cy="17487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100"/>
              </a:spcBef>
            </a:pPr>
            <a:r>
              <a:rPr sz="2800" b="1" spc="-40" dirty="0">
                <a:solidFill>
                  <a:srgbClr val="000066"/>
                </a:solidFill>
                <a:latin typeface="Times New Roman"/>
                <a:cs typeface="Times New Roman"/>
              </a:rPr>
              <a:t>Venleri</a:t>
            </a:r>
            <a:endParaRPr sz="28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  <a:spcBef>
                <a:spcPts val="1970"/>
              </a:spcBef>
            </a:pPr>
            <a:r>
              <a:rPr sz="2000" spc="-5" dirty="0">
                <a:latin typeface="Comic Sans MS"/>
                <a:cs typeface="Comic Sans MS"/>
              </a:rPr>
              <a:t>V.</a:t>
            </a:r>
            <a:r>
              <a:rPr sz="2000" spc="-2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Ophtalmica….</a:t>
            </a:r>
            <a:endParaRPr sz="20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50">
              <a:latin typeface="Comic Sans MS"/>
              <a:cs typeface="Comic Sans MS"/>
            </a:endParaRPr>
          </a:p>
          <a:p>
            <a:pPr marL="227965" indent="-227965">
              <a:lnSpc>
                <a:spcPct val="100000"/>
              </a:lnSpc>
              <a:buFont typeface="Arial"/>
              <a:buChar char="•"/>
              <a:tabLst>
                <a:tab pos="227965" algn="l"/>
                <a:tab pos="228600" algn="l"/>
              </a:tabLst>
            </a:pPr>
            <a:r>
              <a:rPr sz="2000" spc="-5" dirty="0">
                <a:latin typeface="Comic Sans MS"/>
                <a:cs typeface="Comic Sans MS"/>
              </a:rPr>
              <a:t>V.</a:t>
            </a:r>
            <a:r>
              <a:rPr sz="2000" spc="-7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supraorbitalis,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4640" y="2598672"/>
            <a:ext cx="889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15787" y="2598672"/>
            <a:ext cx="13735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omic Sans MS"/>
                <a:cs typeface="Comic Sans MS"/>
              </a:rPr>
              <a:t>V.</a:t>
            </a:r>
            <a:r>
              <a:rPr sz="2000" spc="-7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angularis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72699" y="2598672"/>
            <a:ext cx="11830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omic Sans MS"/>
                <a:cs typeface="Comic Sans MS"/>
              </a:rPr>
              <a:t>V.</a:t>
            </a:r>
            <a:r>
              <a:rPr sz="2000" spc="-50" dirty="0">
                <a:latin typeface="Comic Sans MS"/>
                <a:cs typeface="Comic Sans MS"/>
              </a:rPr>
              <a:t> </a:t>
            </a:r>
            <a:r>
              <a:rPr sz="2000" spc="-10" dirty="0">
                <a:latin typeface="Comic Sans MS"/>
                <a:cs typeface="Comic Sans MS"/>
              </a:rPr>
              <a:t>facialis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640" y="2969766"/>
            <a:ext cx="24822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965" indent="-2279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27965" algn="l"/>
                <a:tab pos="228600" algn="l"/>
              </a:tabLst>
            </a:pPr>
            <a:r>
              <a:rPr sz="2000" spc="-5" dirty="0">
                <a:latin typeface="Comic Sans MS"/>
                <a:cs typeface="Comic Sans MS"/>
              </a:rPr>
              <a:t>V.</a:t>
            </a:r>
            <a:r>
              <a:rPr sz="2000" spc="-8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supratrochlearis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1940" y="3711191"/>
            <a:ext cx="33248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omic Sans MS"/>
                <a:cs typeface="Comic Sans MS"/>
              </a:rPr>
              <a:t>V. temporalis</a:t>
            </a:r>
            <a:r>
              <a:rPr sz="2000" spc="-3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superficialis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3528" y="3711191"/>
            <a:ext cx="24447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omic Sans MS"/>
                <a:cs typeface="Comic Sans MS"/>
              </a:rPr>
              <a:t>V.</a:t>
            </a:r>
            <a:r>
              <a:rPr sz="2000" spc="-6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retromandibularis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940" y="4452617"/>
            <a:ext cx="17430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omic Sans MS"/>
                <a:cs typeface="Comic Sans MS"/>
              </a:rPr>
              <a:t>V.</a:t>
            </a:r>
            <a:r>
              <a:rPr sz="2000" spc="-7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occipitalis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3963" y="4452617"/>
            <a:ext cx="27279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omic Sans MS"/>
                <a:cs typeface="Comic Sans MS"/>
              </a:rPr>
              <a:t>m. semispinalis</a:t>
            </a:r>
            <a:r>
              <a:rPr sz="2000" spc="-3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capitis’i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1940" y="4696467"/>
            <a:ext cx="10824845" cy="205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943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omic Sans MS"/>
                <a:cs typeface="Comic Sans MS"/>
              </a:rPr>
              <a:t>çevreleyen ven</a:t>
            </a:r>
            <a:r>
              <a:rPr sz="2000" spc="45" dirty="0">
                <a:latin typeface="Comic Sans MS"/>
                <a:cs typeface="Comic Sans MS"/>
              </a:rPr>
              <a:t> </a:t>
            </a:r>
            <a:r>
              <a:rPr sz="2000" spc="-10" dirty="0">
                <a:latin typeface="Comic Sans MS"/>
                <a:cs typeface="Comic Sans MS"/>
              </a:rPr>
              <a:t>plexusuna,</a:t>
            </a:r>
            <a:endParaRPr sz="20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Comic Sans MS"/>
              <a:cs typeface="Comic Sans MS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  <a:tab pos="241300" algn="l"/>
                <a:tab pos="5626100" algn="l"/>
              </a:tabLst>
            </a:pPr>
            <a:r>
              <a:rPr sz="2000" spc="-5" dirty="0">
                <a:latin typeface="Comic Sans MS"/>
                <a:cs typeface="Comic Sans MS"/>
              </a:rPr>
              <a:t>V.</a:t>
            </a:r>
            <a:r>
              <a:rPr sz="2000" spc="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auricularis</a:t>
            </a:r>
            <a:r>
              <a:rPr sz="2000" spc="3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posterior	V. jugularis</a:t>
            </a:r>
            <a:r>
              <a:rPr sz="2000" spc="3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externa’ya</a:t>
            </a:r>
            <a:endParaRPr sz="20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450">
              <a:latin typeface="Comic Sans MS"/>
              <a:cs typeface="Comic Sans MS"/>
            </a:endParaRPr>
          </a:p>
          <a:p>
            <a:pPr marL="241300" indent="-228600">
              <a:lnSpc>
                <a:spcPts val="216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omic Sans MS"/>
                <a:cs typeface="Comic Sans MS"/>
              </a:rPr>
              <a:t>Arterlere eşlik eden venler oksipital, parietal ve frontal kemikler içindeki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diploik</a:t>
            </a:r>
            <a:r>
              <a:rPr sz="2000" b="1" u="heavy" spc="26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venlerle</a:t>
            </a:r>
            <a:endParaRPr sz="2000">
              <a:latin typeface="Comic Sans MS"/>
              <a:cs typeface="Comic Sans MS"/>
            </a:endParaRPr>
          </a:p>
          <a:p>
            <a:pPr marL="240665">
              <a:lnSpc>
                <a:spcPts val="2160"/>
              </a:lnSpc>
            </a:pPr>
            <a:r>
              <a:rPr sz="2000" spc="-5" dirty="0">
                <a:latin typeface="Comic Sans MS"/>
                <a:cs typeface="Comic Sans MS"/>
              </a:rPr>
              <a:t>bağlantılara</a:t>
            </a:r>
            <a:r>
              <a:rPr sz="2000" spc="2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sahiptir.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2612" y="2409825"/>
            <a:ext cx="711200" cy="685800"/>
          </a:xfrm>
          <a:custGeom>
            <a:avLst/>
            <a:gdLst/>
            <a:ahLst/>
            <a:cxnLst/>
            <a:rect l="l" t="t" r="r" b="b"/>
            <a:pathLst>
              <a:path w="711200" h="685800">
                <a:moveTo>
                  <a:pt x="0" y="0"/>
                </a:moveTo>
                <a:lnTo>
                  <a:pt x="71665" y="1492"/>
                </a:lnTo>
                <a:lnTo>
                  <a:pt x="138415" y="5773"/>
                </a:lnTo>
                <a:lnTo>
                  <a:pt x="198819" y="12547"/>
                </a:lnTo>
                <a:lnTo>
                  <a:pt x="251447" y="21520"/>
                </a:lnTo>
                <a:lnTo>
                  <a:pt x="294869" y="32394"/>
                </a:lnTo>
                <a:lnTo>
                  <a:pt x="348375" y="58671"/>
                </a:lnTo>
                <a:lnTo>
                  <a:pt x="355600" y="73482"/>
                </a:lnTo>
                <a:lnTo>
                  <a:pt x="355600" y="269417"/>
                </a:lnTo>
                <a:lnTo>
                  <a:pt x="362824" y="284228"/>
                </a:lnTo>
                <a:lnTo>
                  <a:pt x="416330" y="310505"/>
                </a:lnTo>
                <a:lnTo>
                  <a:pt x="459752" y="321379"/>
                </a:lnTo>
                <a:lnTo>
                  <a:pt x="512380" y="330352"/>
                </a:lnTo>
                <a:lnTo>
                  <a:pt x="572784" y="337126"/>
                </a:lnTo>
                <a:lnTo>
                  <a:pt x="639534" y="341407"/>
                </a:lnTo>
                <a:lnTo>
                  <a:pt x="711200" y="342900"/>
                </a:lnTo>
                <a:lnTo>
                  <a:pt x="639534" y="344392"/>
                </a:lnTo>
                <a:lnTo>
                  <a:pt x="572784" y="348673"/>
                </a:lnTo>
                <a:lnTo>
                  <a:pt x="512380" y="355447"/>
                </a:lnTo>
                <a:lnTo>
                  <a:pt x="459752" y="364420"/>
                </a:lnTo>
                <a:lnTo>
                  <a:pt x="416330" y="375294"/>
                </a:lnTo>
                <a:lnTo>
                  <a:pt x="362824" y="401571"/>
                </a:lnTo>
                <a:lnTo>
                  <a:pt x="355600" y="416382"/>
                </a:lnTo>
                <a:lnTo>
                  <a:pt x="355600" y="612317"/>
                </a:lnTo>
                <a:lnTo>
                  <a:pt x="348375" y="627128"/>
                </a:lnTo>
                <a:lnTo>
                  <a:pt x="294869" y="653405"/>
                </a:lnTo>
                <a:lnTo>
                  <a:pt x="251447" y="664279"/>
                </a:lnTo>
                <a:lnTo>
                  <a:pt x="198819" y="673252"/>
                </a:lnTo>
                <a:lnTo>
                  <a:pt x="138415" y="680026"/>
                </a:lnTo>
                <a:lnTo>
                  <a:pt x="71665" y="684307"/>
                </a:lnTo>
                <a:lnTo>
                  <a:pt x="0" y="685800"/>
                </a:lnTo>
              </a:path>
            </a:pathLst>
          </a:custGeom>
          <a:ln w="38100">
            <a:solidFill>
              <a:srgbClr val="ED7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5954712" y="2709862"/>
            <a:ext cx="1320800" cy="114300"/>
            <a:chOff x="5954712" y="2709862"/>
            <a:chExt cx="1320800" cy="114300"/>
          </a:xfrm>
        </p:grpSpPr>
        <p:sp>
          <p:nvSpPr>
            <p:cNvPr id="14" name="object 14"/>
            <p:cNvSpPr/>
            <p:nvPr/>
          </p:nvSpPr>
          <p:spPr>
            <a:xfrm>
              <a:off x="5954712" y="2767012"/>
              <a:ext cx="1225550" cy="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550" y="0"/>
                  </a:lnTo>
                </a:path>
              </a:pathLst>
            </a:custGeom>
            <a:ln w="3810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161212" y="2709862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0" y="114300"/>
                  </a:lnTo>
                  <a:lnTo>
                    <a:pt x="11430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935412" y="5405437"/>
            <a:ext cx="1625600" cy="114300"/>
            <a:chOff x="3935412" y="5405437"/>
            <a:chExt cx="1625600" cy="114300"/>
          </a:xfrm>
        </p:grpSpPr>
        <p:sp>
          <p:nvSpPr>
            <p:cNvPr id="17" name="object 17"/>
            <p:cNvSpPr/>
            <p:nvPr/>
          </p:nvSpPr>
          <p:spPr>
            <a:xfrm>
              <a:off x="3935412" y="5462587"/>
              <a:ext cx="1530350" cy="0"/>
            </a:xfrm>
            <a:custGeom>
              <a:avLst/>
              <a:gdLst/>
              <a:ahLst/>
              <a:cxnLst/>
              <a:rect l="l" t="t" r="r" b="b"/>
              <a:pathLst>
                <a:path w="1530350">
                  <a:moveTo>
                    <a:pt x="0" y="0"/>
                  </a:moveTo>
                  <a:lnTo>
                    <a:pt x="1530350" y="0"/>
                  </a:lnTo>
                </a:path>
              </a:pathLst>
            </a:custGeom>
            <a:ln w="3810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46712" y="5405437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0" y="114300"/>
                  </a:lnTo>
                  <a:lnTo>
                    <a:pt x="11430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309812" y="4548187"/>
            <a:ext cx="2438400" cy="114300"/>
            <a:chOff x="2309812" y="4548187"/>
            <a:chExt cx="2438400" cy="114300"/>
          </a:xfrm>
        </p:grpSpPr>
        <p:sp>
          <p:nvSpPr>
            <p:cNvPr id="20" name="object 20"/>
            <p:cNvSpPr/>
            <p:nvPr/>
          </p:nvSpPr>
          <p:spPr>
            <a:xfrm>
              <a:off x="2309812" y="4605337"/>
              <a:ext cx="2343150" cy="0"/>
            </a:xfrm>
            <a:custGeom>
              <a:avLst/>
              <a:gdLst/>
              <a:ahLst/>
              <a:cxnLst/>
              <a:rect l="l" t="t" r="r" b="b"/>
              <a:pathLst>
                <a:path w="2343150">
                  <a:moveTo>
                    <a:pt x="0" y="0"/>
                  </a:moveTo>
                  <a:lnTo>
                    <a:pt x="2343150" y="0"/>
                  </a:lnTo>
                </a:path>
              </a:pathLst>
            </a:custGeom>
            <a:ln w="3810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33912" y="4548187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0" y="114300"/>
                  </a:lnTo>
                  <a:lnTo>
                    <a:pt x="11430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4373562" y="3910012"/>
            <a:ext cx="1320800" cy="114300"/>
            <a:chOff x="4373562" y="3910012"/>
            <a:chExt cx="1320800" cy="114300"/>
          </a:xfrm>
        </p:grpSpPr>
        <p:sp>
          <p:nvSpPr>
            <p:cNvPr id="23" name="object 23"/>
            <p:cNvSpPr/>
            <p:nvPr/>
          </p:nvSpPr>
          <p:spPr>
            <a:xfrm>
              <a:off x="4373562" y="3967162"/>
              <a:ext cx="1225550" cy="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550" y="0"/>
                  </a:lnTo>
                </a:path>
              </a:pathLst>
            </a:custGeom>
            <a:ln w="38100">
              <a:solidFill>
                <a:srgbClr val="ED7D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580062" y="3910012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0" y="114300"/>
                  </a:lnTo>
                  <a:lnTo>
                    <a:pt x="11430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7D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3143250" y="6505576"/>
            <a:ext cx="520700" cy="317500"/>
            <a:chOff x="3143250" y="6505576"/>
            <a:chExt cx="520700" cy="317500"/>
          </a:xfrm>
        </p:grpSpPr>
        <p:sp>
          <p:nvSpPr>
            <p:cNvPr id="26" name="object 26"/>
            <p:cNvSpPr/>
            <p:nvPr/>
          </p:nvSpPr>
          <p:spPr>
            <a:xfrm>
              <a:off x="3149600" y="6511926"/>
              <a:ext cx="508000" cy="304800"/>
            </a:xfrm>
            <a:custGeom>
              <a:avLst/>
              <a:gdLst/>
              <a:ahLst/>
              <a:cxnLst/>
              <a:rect l="l" t="t" r="r" b="b"/>
              <a:pathLst>
                <a:path w="508000" h="304800">
                  <a:moveTo>
                    <a:pt x="254000" y="0"/>
                  </a:moveTo>
                  <a:lnTo>
                    <a:pt x="194043" y="116420"/>
                  </a:lnTo>
                  <a:lnTo>
                    <a:pt x="0" y="116420"/>
                  </a:lnTo>
                  <a:lnTo>
                    <a:pt x="156984" y="188379"/>
                  </a:lnTo>
                  <a:lnTo>
                    <a:pt x="97015" y="304800"/>
                  </a:lnTo>
                  <a:lnTo>
                    <a:pt x="254000" y="232841"/>
                  </a:lnTo>
                  <a:lnTo>
                    <a:pt x="410984" y="304800"/>
                  </a:lnTo>
                  <a:lnTo>
                    <a:pt x="351015" y="188379"/>
                  </a:lnTo>
                  <a:lnTo>
                    <a:pt x="508000" y="116420"/>
                  </a:lnTo>
                  <a:lnTo>
                    <a:pt x="313956" y="116420"/>
                  </a:lnTo>
                  <a:lnTo>
                    <a:pt x="254000" y="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149600" y="6511926"/>
              <a:ext cx="508000" cy="304800"/>
            </a:xfrm>
            <a:custGeom>
              <a:avLst/>
              <a:gdLst/>
              <a:ahLst/>
              <a:cxnLst/>
              <a:rect l="l" t="t" r="r" b="b"/>
              <a:pathLst>
                <a:path w="508000" h="304800">
                  <a:moveTo>
                    <a:pt x="0" y="116420"/>
                  </a:moveTo>
                  <a:lnTo>
                    <a:pt x="194043" y="116420"/>
                  </a:lnTo>
                  <a:lnTo>
                    <a:pt x="254000" y="0"/>
                  </a:lnTo>
                  <a:lnTo>
                    <a:pt x="313956" y="116420"/>
                  </a:lnTo>
                  <a:lnTo>
                    <a:pt x="508000" y="116420"/>
                  </a:lnTo>
                  <a:lnTo>
                    <a:pt x="351015" y="188379"/>
                  </a:lnTo>
                  <a:lnTo>
                    <a:pt x="410984" y="304800"/>
                  </a:lnTo>
                  <a:lnTo>
                    <a:pt x="254000" y="232841"/>
                  </a:lnTo>
                  <a:lnTo>
                    <a:pt x="97015" y="304800"/>
                  </a:lnTo>
                  <a:lnTo>
                    <a:pt x="156984" y="188379"/>
                  </a:lnTo>
                  <a:lnTo>
                    <a:pt x="0" y="116420"/>
                  </a:lnTo>
                  <a:close/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339" y="975486"/>
            <a:ext cx="11097261" cy="44088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33CC33"/>
                </a:solidFill>
                <a:latin typeface="Times New Roman"/>
                <a:cs typeface="Times New Roman"/>
              </a:rPr>
              <a:t>Lenf</a:t>
            </a:r>
            <a:r>
              <a:rPr sz="2800" b="1" spc="-10" dirty="0">
                <a:solidFill>
                  <a:srgbClr val="33CC33"/>
                </a:solidFill>
                <a:latin typeface="Times New Roman"/>
                <a:cs typeface="Times New Roman"/>
              </a:rPr>
              <a:t> drenajı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SCALP’ta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lenf düğümü bulunmaz.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000" dirty="0">
              <a:latin typeface="Times New Roman"/>
              <a:cs typeface="Times New Roman"/>
            </a:endParaRPr>
          </a:p>
          <a:p>
            <a:pPr marL="241300" marR="5080" indent="-229235" algn="just">
              <a:lnSpc>
                <a:spcPts val="259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Buradaki lenf damarları </a:t>
            </a:r>
            <a:r>
              <a:rPr sz="2400" dirty="0">
                <a:latin typeface="Times New Roman"/>
                <a:cs typeface="Times New Roman"/>
              </a:rPr>
              <a:t>baş-boyun  </a:t>
            </a:r>
            <a:r>
              <a:rPr sz="2400" spc="-5" dirty="0">
                <a:latin typeface="Times New Roman"/>
                <a:cs typeface="Times New Roman"/>
              </a:rPr>
              <a:t>sınırında </a:t>
            </a:r>
            <a:r>
              <a:rPr sz="2400" dirty="0">
                <a:latin typeface="Times New Roman"/>
                <a:cs typeface="Times New Roman"/>
              </a:rPr>
              <a:t>yer </a:t>
            </a:r>
            <a:r>
              <a:rPr sz="2400" spc="-5" dirty="0">
                <a:latin typeface="Times New Roman"/>
                <a:cs typeface="Times New Roman"/>
              </a:rPr>
              <a:t>alan lenf düğümlerine  ulaşırlar;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250" dirty="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Nodi</a:t>
            </a:r>
            <a:r>
              <a:rPr sz="2400" b="1" spc="-1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B050"/>
                </a:solidFill>
                <a:latin typeface="Times New Roman"/>
                <a:cs typeface="Times New Roman"/>
              </a:rPr>
              <a:t>occipitales</a:t>
            </a:r>
            <a:endParaRPr sz="2400" b="1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Nodi</a:t>
            </a:r>
            <a:r>
              <a:rPr sz="2400" b="1" spc="-1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B050"/>
                </a:solidFill>
                <a:latin typeface="Times New Roman"/>
                <a:cs typeface="Times New Roman"/>
              </a:rPr>
              <a:t>mastoidei</a:t>
            </a:r>
            <a:endParaRPr sz="2400" b="1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Nodi</a:t>
            </a:r>
            <a:r>
              <a:rPr sz="2400" b="1" spc="-1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B050"/>
                </a:solidFill>
                <a:latin typeface="Times New Roman"/>
                <a:cs typeface="Times New Roman"/>
              </a:rPr>
              <a:t>parotidei</a:t>
            </a:r>
            <a:endParaRPr sz="2400" b="1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Nodi</a:t>
            </a:r>
            <a:r>
              <a:rPr sz="2400" b="1" spc="-1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B050"/>
                </a:solidFill>
                <a:latin typeface="Times New Roman"/>
                <a:cs typeface="Times New Roman"/>
              </a:rPr>
              <a:t>submandibulares</a:t>
            </a:r>
            <a:endParaRPr sz="2400" b="1" dirty="0">
              <a:solidFill>
                <a:srgbClr val="00B05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8589" y="560436"/>
            <a:ext cx="5412740" cy="579183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R="4126865" algn="r">
              <a:lnSpc>
                <a:spcPct val="100000"/>
              </a:lnSpc>
              <a:spcBef>
                <a:spcPts val="685"/>
              </a:spcBef>
            </a:pPr>
            <a:r>
              <a:rPr sz="2800" b="1" dirty="0">
                <a:solidFill>
                  <a:srgbClr val="FFCC00"/>
                </a:solidFill>
                <a:latin typeface="Times New Roman"/>
                <a:cs typeface="Times New Roman"/>
              </a:rPr>
              <a:t>Sini</a:t>
            </a:r>
            <a:r>
              <a:rPr sz="2800" b="1" spc="-5" dirty="0">
                <a:solidFill>
                  <a:srgbClr val="FFCC00"/>
                </a:solidFill>
                <a:latin typeface="Times New Roman"/>
                <a:cs typeface="Times New Roman"/>
              </a:rPr>
              <a:t>r</a:t>
            </a:r>
            <a:r>
              <a:rPr sz="2800" b="1" dirty="0">
                <a:solidFill>
                  <a:srgbClr val="FFCC00"/>
                </a:solidFill>
                <a:latin typeface="Times New Roman"/>
                <a:cs typeface="Times New Roman"/>
              </a:rPr>
              <a:t>l</a:t>
            </a:r>
            <a:r>
              <a:rPr sz="2800" b="1" spc="-5" dirty="0">
                <a:solidFill>
                  <a:srgbClr val="FFCC00"/>
                </a:solidFill>
                <a:latin typeface="Times New Roman"/>
                <a:cs typeface="Times New Roman"/>
              </a:rPr>
              <a:t>e</a:t>
            </a:r>
            <a:r>
              <a:rPr sz="28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r</a:t>
            </a:r>
            <a:r>
              <a:rPr sz="2800" b="1" dirty="0">
                <a:solidFill>
                  <a:srgbClr val="FFCC00"/>
                </a:solidFill>
                <a:latin typeface="Times New Roman"/>
                <a:cs typeface="Times New Roman"/>
              </a:rPr>
              <a:t>i</a:t>
            </a:r>
            <a:endParaRPr sz="2800">
              <a:latin typeface="Times New Roman"/>
              <a:cs typeface="Times New Roman"/>
            </a:endParaRPr>
          </a:p>
          <a:p>
            <a:pPr marL="228600" marR="4138295" indent="-228600" algn="r">
              <a:lnSpc>
                <a:spcPts val="2735"/>
              </a:lnSpc>
              <a:spcBef>
                <a:spcPts val="505"/>
              </a:spcBef>
              <a:buFont typeface="Arial"/>
              <a:buChar char="•"/>
              <a:tabLst>
                <a:tab pos="228600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Önde:</a:t>
            </a:r>
            <a:endParaRPr sz="2400">
              <a:latin typeface="Times New Roman"/>
              <a:cs typeface="Times New Roman"/>
            </a:endParaRPr>
          </a:p>
          <a:p>
            <a:pPr marL="520700">
              <a:lnSpc>
                <a:spcPts val="2590"/>
              </a:lnSpc>
            </a:pPr>
            <a:r>
              <a:rPr sz="2400" spc="-5" dirty="0">
                <a:latin typeface="Times New Roman"/>
                <a:cs typeface="Times New Roman"/>
              </a:rPr>
              <a:t>N.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supraorbitalis,</a:t>
            </a:r>
            <a:endParaRPr sz="2400">
              <a:latin typeface="Times New Roman"/>
              <a:cs typeface="Times New Roman"/>
            </a:endParaRPr>
          </a:p>
          <a:p>
            <a:pPr marL="520700">
              <a:lnSpc>
                <a:spcPts val="2735"/>
              </a:lnSpc>
            </a:pPr>
            <a:r>
              <a:rPr sz="2400" spc="-5" dirty="0">
                <a:latin typeface="Times New Roman"/>
                <a:cs typeface="Times New Roman"/>
              </a:rPr>
              <a:t>N.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supratrochlearis</a:t>
            </a:r>
            <a:endParaRPr sz="2400">
              <a:latin typeface="Times New Roman"/>
              <a:cs typeface="Times New Roman"/>
            </a:endParaRPr>
          </a:p>
          <a:p>
            <a:pPr marL="596900">
              <a:lnSpc>
                <a:spcPct val="100000"/>
              </a:lnSpc>
              <a:spcBef>
                <a:spcPts val="715"/>
              </a:spcBef>
            </a:pPr>
            <a:r>
              <a:rPr sz="2400" spc="-5" dirty="0">
                <a:latin typeface="Times New Roman"/>
                <a:cs typeface="Times New Roman"/>
              </a:rPr>
              <a:t>(Cn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V-1)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Times New Roman"/>
              <a:cs typeface="Times New Roman"/>
            </a:endParaRPr>
          </a:p>
          <a:p>
            <a:pPr marL="520700" indent="-228600">
              <a:lnSpc>
                <a:spcPct val="100000"/>
              </a:lnSpc>
              <a:buFont typeface="Arial"/>
              <a:buChar char="•"/>
              <a:tabLst>
                <a:tab pos="520700" algn="l"/>
              </a:tabLst>
            </a:pPr>
            <a:r>
              <a:rPr sz="2400" spc="-30" dirty="0">
                <a:solidFill>
                  <a:srgbClr val="FF0000"/>
                </a:solidFill>
                <a:latin typeface="Times New Roman"/>
                <a:cs typeface="Times New Roman"/>
              </a:rPr>
              <a:t>Yanlarda:</a:t>
            </a:r>
            <a:endParaRPr sz="2400">
              <a:latin typeface="Times New Roman"/>
              <a:cs typeface="Times New Roman"/>
            </a:endParaRPr>
          </a:p>
          <a:p>
            <a:pPr marL="292100">
              <a:lnSpc>
                <a:spcPct val="100000"/>
              </a:lnSpc>
              <a:spcBef>
                <a:spcPts val="715"/>
              </a:spcBef>
            </a:pPr>
            <a:r>
              <a:rPr sz="2400" spc="-5" dirty="0">
                <a:latin typeface="Times New Roman"/>
                <a:cs typeface="Times New Roman"/>
              </a:rPr>
              <a:t>N. auriculotemporalis’in dalları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(CNV-3)</a:t>
            </a:r>
            <a:endParaRPr sz="2400">
              <a:latin typeface="Times New Roman"/>
              <a:cs typeface="Times New Roman"/>
            </a:endParaRPr>
          </a:p>
          <a:p>
            <a:pPr marL="292100">
              <a:lnSpc>
                <a:spcPts val="2735"/>
              </a:lnSpc>
              <a:spcBef>
                <a:spcPts val="715"/>
              </a:spcBef>
            </a:pPr>
            <a:r>
              <a:rPr sz="2400" spc="-5" dirty="0">
                <a:latin typeface="Times New Roman"/>
                <a:cs typeface="Times New Roman"/>
              </a:rPr>
              <a:t>N. auricularis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magnus,</a:t>
            </a:r>
            <a:endParaRPr sz="2400">
              <a:latin typeface="Times New Roman"/>
              <a:cs typeface="Times New Roman"/>
            </a:endParaRPr>
          </a:p>
          <a:p>
            <a:pPr marL="291465">
              <a:lnSpc>
                <a:spcPts val="2735"/>
              </a:lnSpc>
            </a:pPr>
            <a:r>
              <a:rPr sz="2400" spc="-5" dirty="0">
                <a:latin typeface="Times New Roman"/>
                <a:cs typeface="Times New Roman"/>
              </a:rPr>
              <a:t>N. occipitalis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minör</a:t>
            </a:r>
            <a:endParaRPr sz="2400">
              <a:latin typeface="Times New Roman"/>
              <a:cs typeface="Times New Roman"/>
            </a:endParaRPr>
          </a:p>
          <a:p>
            <a:pPr marL="596265">
              <a:lnSpc>
                <a:spcPct val="100000"/>
              </a:lnSpc>
              <a:spcBef>
                <a:spcPts val="710"/>
              </a:spcBef>
            </a:pPr>
            <a:r>
              <a:rPr sz="2400" spc="-5" dirty="0">
                <a:latin typeface="Times New Roman"/>
                <a:cs typeface="Times New Roman"/>
              </a:rPr>
              <a:t>(Plex. cervicalis)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>
              <a:latin typeface="Times New Roman"/>
              <a:cs typeface="Times New Roman"/>
            </a:endParaRPr>
          </a:p>
          <a:p>
            <a:pPr marL="520700" indent="-228600">
              <a:lnSpc>
                <a:spcPts val="2720"/>
              </a:lnSpc>
              <a:buFont typeface="Arial"/>
              <a:buChar char="•"/>
              <a:tabLst>
                <a:tab pos="52070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Arkada:</a:t>
            </a:r>
            <a:endParaRPr sz="2400">
              <a:latin typeface="Times New Roman"/>
              <a:cs typeface="Times New Roman"/>
            </a:endParaRPr>
          </a:p>
          <a:p>
            <a:pPr marL="520700">
              <a:lnSpc>
                <a:spcPts val="2720"/>
              </a:lnSpc>
              <a:tabLst>
                <a:tab pos="3080385" algn="l"/>
              </a:tabLst>
            </a:pPr>
            <a:r>
              <a:rPr sz="2400" spc="-5" dirty="0">
                <a:latin typeface="Times New Roman"/>
                <a:cs typeface="Times New Roman"/>
              </a:rPr>
              <a:t>N.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occipitalis majör	(C2 Rami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dorsalis)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1940" y="803275"/>
            <a:ext cx="4536440" cy="575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M. temporalis</a:t>
            </a:r>
            <a:r>
              <a:rPr sz="2400" spc="-5" dirty="0">
                <a:latin typeface="Times New Roman"/>
                <a:cs typeface="Times New Roman"/>
              </a:rPr>
              <a:t>’in kapladığı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alandır.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Sınırları</a:t>
            </a:r>
            <a:r>
              <a:rPr sz="2400" spc="-5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590"/>
              </a:lnSpc>
              <a:spcBef>
                <a:spcPts val="4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Aşağıda;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590"/>
              </a:lnSpc>
            </a:pPr>
            <a:r>
              <a:rPr sz="2400" spc="-5" dirty="0">
                <a:latin typeface="Times New Roman"/>
                <a:cs typeface="Times New Roman"/>
              </a:rPr>
              <a:t>arcus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zygomaticus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Önde;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420"/>
              </a:spcBef>
            </a:pPr>
            <a:r>
              <a:rPr sz="2400" dirty="0">
                <a:latin typeface="Times New Roman"/>
                <a:cs typeface="Times New Roman"/>
              </a:rPr>
              <a:t>os </a:t>
            </a:r>
            <a:r>
              <a:rPr sz="2400" spc="-5" dirty="0">
                <a:latin typeface="Times New Roman"/>
                <a:cs typeface="Times New Roman"/>
              </a:rPr>
              <a:t>zygomaticum’un arka </a:t>
            </a:r>
            <a:r>
              <a:rPr sz="2400" dirty="0">
                <a:latin typeface="Times New Roman"/>
                <a:cs typeface="Times New Roman"/>
              </a:rPr>
              <a:t>üst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kenarı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ts val="259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30" dirty="0">
                <a:latin typeface="Times New Roman"/>
                <a:cs typeface="Times New Roman"/>
              </a:rPr>
              <a:t>Yukarıda;</a:t>
            </a:r>
            <a:endParaRPr sz="2400">
              <a:latin typeface="Times New Roman"/>
              <a:cs typeface="Times New Roman"/>
            </a:endParaRPr>
          </a:p>
          <a:p>
            <a:pPr marL="241300" marR="404495">
              <a:lnSpc>
                <a:spcPts val="2300"/>
              </a:lnSpc>
              <a:spcBef>
                <a:spcPts val="270"/>
              </a:spcBef>
            </a:pPr>
            <a:r>
              <a:rPr sz="2400" spc="-5" dirty="0">
                <a:latin typeface="Times New Roman"/>
                <a:cs typeface="Times New Roman"/>
              </a:rPr>
              <a:t>proc. zygomaticus (os frontale),  linea temporalis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superior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50">
              <a:latin typeface="Times New Roman"/>
              <a:cs typeface="Times New Roman"/>
            </a:endParaRPr>
          </a:p>
          <a:p>
            <a:pPr marL="241300" indent="-228600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Arkada;</a:t>
            </a:r>
            <a:endParaRPr sz="2400">
              <a:latin typeface="Times New Roman"/>
              <a:cs typeface="Times New Roman"/>
            </a:endParaRPr>
          </a:p>
          <a:p>
            <a:pPr marL="240665">
              <a:lnSpc>
                <a:spcPts val="2590"/>
              </a:lnSpc>
            </a:pPr>
            <a:r>
              <a:rPr sz="2400" spc="-5" dirty="0">
                <a:latin typeface="Times New Roman"/>
                <a:cs typeface="Times New Roman"/>
              </a:rPr>
              <a:t>line temporalis </a:t>
            </a:r>
            <a:r>
              <a:rPr sz="2400" spc="5" dirty="0">
                <a:latin typeface="Times New Roman"/>
                <a:cs typeface="Times New Roman"/>
              </a:rPr>
              <a:t>superior’un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devamı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2564" y="1012888"/>
            <a:ext cx="4373880" cy="3862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Bölgenin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yüzeyel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buluş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noktaları</a:t>
            </a:r>
            <a:r>
              <a:rPr sz="2400" spc="-5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Times New Roman"/>
                <a:cs typeface="Times New Roman"/>
              </a:rPr>
              <a:t>Arcus zygomaticus</a:t>
            </a:r>
            <a:endParaRPr sz="24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735"/>
              </a:lnSpc>
              <a:spcBef>
                <a:spcPts val="21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40" dirty="0">
                <a:latin typeface="Times New Roman"/>
                <a:cs typeface="Times New Roman"/>
              </a:rPr>
              <a:t>Torus</a:t>
            </a:r>
            <a:r>
              <a:rPr sz="2400" spc="-5" dirty="0">
                <a:latin typeface="Times New Roman"/>
                <a:cs typeface="Times New Roman"/>
              </a:rPr>
              <a:t> temporalis</a:t>
            </a:r>
            <a:endParaRPr sz="2400">
              <a:latin typeface="Times New Roman"/>
              <a:cs typeface="Times New Roman"/>
            </a:endParaRPr>
          </a:p>
          <a:p>
            <a:pPr marL="698500">
              <a:lnSpc>
                <a:spcPts val="2735"/>
              </a:lnSpc>
            </a:pPr>
            <a:r>
              <a:rPr sz="2400" spc="-5" dirty="0">
                <a:latin typeface="Times New Roman"/>
                <a:cs typeface="Times New Roman"/>
              </a:rPr>
              <a:t>(m. temporalis’in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şişkinliği)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ts val="2735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Derininde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bulunan</a:t>
            </a:r>
            <a:endParaRPr sz="2400">
              <a:latin typeface="Times New Roman"/>
              <a:cs typeface="Times New Roman"/>
            </a:endParaRPr>
          </a:p>
          <a:p>
            <a:pPr marL="240665" marR="1471930">
              <a:lnSpc>
                <a:spcPts val="2590"/>
              </a:lnSpc>
              <a:spcBef>
                <a:spcPts val="185"/>
              </a:spcBef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a.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meningea media</a:t>
            </a:r>
            <a:r>
              <a:rPr sz="2400" spc="-10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beyin</a:t>
            </a:r>
            <a:r>
              <a:rPr sz="2400" spc="-2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bölümleri</a:t>
            </a:r>
            <a:endParaRPr sz="2400">
              <a:latin typeface="Times New Roman"/>
              <a:cs typeface="Times New Roman"/>
            </a:endParaRPr>
          </a:p>
          <a:p>
            <a:pPr marL="240029">
              <a:lnSpc>
                <a:spcPts val="2555"/>
              </a:lnSpc>
            </a:pPr>
            <a:r>
              <a:rPr sz="2400" spc="-5" dirty="0">
                <a:latin typeface="Times New Roman"/>
                <a:cs typeface="Times New Roman"/>
              </a:rPr>
              <a:t>nedeniyle klinik öneme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sahiptir.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320800"/>
            <a:ext cx="10589260" cy="3291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Deri: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Ön bölümü hariç saçlı deri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niteliğindedir.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Ön tarafta deri </a:t>
            </a:r>
            <a:r>
              <a:rPr sz="2400" dirty="0">
                <a:latin typeface="Times New Roman"/>
                <a:cs typeface="Times New Roman"/>
              </a:rPr>
              <a:t>daha </a:t>
            </a:r>
            <a:r>
              <a:rPr sz="2400" spc="-5" dirty="0">
                <a:latin typeface="Times New Roman"/>
                <a:cs typeface="Times New Roman"/>
              </a:rPr>
              <a:t>ince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hareketlidir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8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Deri altı </a:t>
            </a:r>
            <a:r>
              <a:rPr sz="2400" dirty="0">
                <a:latin typeface="Times New Roman"/>
                <a:cs typeface="Times New Roman"/>
              </a:rPr>
              <a:t>dokusu az </a:t>
            </a:r>
            <a:r>
              <a:rPr sz="2400" spc="-5" dirty="0">
                <a:latin typeface="Times New Roman"/>
                <a:cs typeface="Times New Roman"/>
              </a:rPr>
              <a:t>olan kişilerde, yaşlılarda 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çocuklarda zorlanma halinde derialtında  </a:t>
            </a:r>
            <a:r>
              <a:rPr sz="2400" dirty="0">
                <a:latin typeface="Times New Roman"/>
                <a:cs typeface="Times New Roman"/>
              </a:rPr>
              <a:t>yer </a:t>
            </a:r>
            <a:r>
              <a:rPr sz="2400" spc="-5" dirty="0">
                <a:latin typeface="Times New Roman"/>
                <a:cs typeface="Times New Roman"/>
              </a:rPr>
              <a:t>alan damarların kabarıklığı deri  üzerinden kolayca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görülebilir.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1930" y="1219200"/>
            <a:ext cx="5894070" cy="263715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2400" b="1" spc="-5" dirty="0">
                <a:latin typeface="Times New Roman"/>
                <a:cs typeface="Times New Roman"/>
              </a:rPr>
              <a:t>Sınırları: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400" b="1" spc="-5" dirty="0">
                <a:latin typeface="Times New Roman"/>
                <a:cs typeface="Times New Roman"/>
              </a:rPr>
              <a:t>Önde </a:t>
            </a:r>
            <a:r>
              <a:rPr sz="2400" spc="-5" dirty="0">
                <a:latin typeface="Times New Roman"/>
                <a:cs typeface="Times New Roman"/>
              </a:rPr>
              <a:t>sağ-sol </a:t>
            </a:r>
            <a:r>
              <a:rPr sz="2400" i="1" spc="-20" dirty="0">
                <a:latin typeface="Times New Roman"/>
                <a:cs typeface="Times New Roman"/>
              </a:rPr>
              <a:t>margo</a:t>
            </a:r>
            <a:r>
              <a:rPr sz="2400" i="1" spc="1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supraorbitalis</a:t>
            </a:r>
            <a:r>
              <a:rPr sz="2400" spc="-5" dirty="0">
                <a:latin typeface="Times New Roman"/>
                <a:cs typeface="Times New Roman"/>
              </a:rPr>
              <a:t>'ler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400" b="1" spc="-40" dirty="0">
                <a:latin typeface="Times New Roman"/>
                <a:cs typeface="Times New Roman"/>
              </a:rPr>
              <a:t>Yanlarda </a:t>
            </a:r>
            <a:r>
              <a:rPr sz="2400" i="1" spc="-5" dirty="0">
                <a:latin typeface="Times New Roman"/>
                <a:cs typeface="Times New Roman"/>
              </a:rPr>
              <a:t>linea temporalis</a:t>
            </a:r>
            <a:r>
              <a:rPr sz="2400" i="1" spc="2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superior</a:t>
            </a:r>
            <a:r>
              <a:rPr sz="2400" spc="-10" dirty="0">
                <a:latin typeface="Times New Roman"/>
                <a:cs typeface="Times New Roman"/>
              </a:rPr>
              <a:t>'lar,</a:t>
            </a:r>
            <a:endParaRPr sz="2400" dirty="0">
              <a:latin typeface="Times New Roman"/>
              <a:cs typeface="Times New Roman"/>
            </a:endParaRPr>
          </a:p>
          <a:p>
            <a:pPr marL="12700" marR="5080" indent="-635">
              <a:lnSpc>
                <a:spcPts val="2590"/>
              </a:lnSpc>
              <a:spcBef>
                <a:spcPts val="1035"/>
              </a:spcBef>
            </a:pPr>
            <a:r>
              <a:rPr sz="2400" b="1" spc="-5" dirty="0">
                <a:latin typeface="Times New Roman"/>
                <a:cs typeface="Times New Roman"/>
              </a:rPr>
              <a:t>Arkada </a:t>
            </a:r>
            <a:r>
              <a:rPr sz="2400" spc="-5" dirty="0">
                <a:latin typeface="Times New Roman"/>
                <a:cs typeface="Times New Roman"/>
              </a:rPr>
              <a:t>ise </a:t>
            </a:r>
            <a:r>
              <a:rPr sz="2400" i="1" spc="-10" dirty="0">
                <a:latin typeface="Times New Roman"/>
                <a:cs typeface="Times New Roman"/>
              </a:rPr>
              <a:t>protuberantia </a:t>
            </a:r>
            <a:r>
              <a:rPr sz="2400" i="1" spc="-5" dirty="0">
                <a:latin typeface="Times New Roman"/>
                <a:cs typeface="Times New Roman"/>
              </a:rPr>
              <a:t>occipitalis externa </a:t>
            </a:r>
            <a:r>
              <a:rPr sz="2400" dirty="0">
                <a:latin typeface="Times New Roman"/>
                <a:cs typeface="Times New Roman"/>
              </a:rPr>
              <a:t>ve  bunun </a:t>
            </a:r>
            <a:r>
              <a:rPr sz="2400" spc="-5" dirty="0">
                <a:latin typeface="Times New Roman"/>
                <a:cs typeface="Times New Roman"/>
              </a:rPr>
              <a:t>iki yanında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uzanan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i="1" spc="-5" dirty="0">
                <a:latin typeface="Times New Roman"/>
                <a:cs typeface="Times New Roman"/>
              </a:rPr>
              <a:t>linea nuchalis superior</a:t>
            </a:r>
            <a:r>
              <a:rPr sz="2400" spc="-5" dirty="0">
                <a:latin typeface="Times New Roman"/>
                <a:cs typeface="Times New Roman"/>
              </a:rPr>
              <a:t>'lar ile sınırlanan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alan.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4790" y="803148"/>
            <a:ext cx="11129010" cy="4757071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815"/>
              </a:spcBef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Deri altı</a:t>
            </a:r>
            <a:r>
              <a:rPr sz="2400" spc="-2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tabakası:</a:t>
            </a:r>
            <a:endParaRPr sz="24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tabaka arkada </a:t>
            </a:r>
            <a:r>
              <a:rPr sz="2400" dirty="0">
                <a:latin typeface="Times New Roman"/>
                <a:cs typeface="Times New Roman"/>
              </a:rPr>
              <a:t>daha az, önde daha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çok  </a:t>
            </a:r>
            <a:r>
              <a:rPr sz="2400" spc="-5" dirty="0">
                <a:latin typeface="Times New Roman"/>
                <a:cs typeface="Times New Roman"/>
              </a:rPr>
              <a:t>miktarda </a:t>
            </a:r>
            <a:r>
              <a:rPr sz="2400" dirty="0">
                <a:latin typeface="Times New Roman"/>
                <a:cs typeface="Times New Roman"/>
              </a:rPr>
              <a:t>gevşek bağ dokusu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içerir.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240665" marR="683895" indent="-228600">
              <a:lnSpc>
                <a:spcPts val="2590"/>
              </a:lnSpc>
              <a:spcBef>
                <a:spcPts val="16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40" dirty="0">
                <a:latin typeface="Times New Roman"/>
                <a:cs typeface="Times New Roman"/>
              </a:rPr>
              <a:t>Ayrıca </a:t>
            </a:r>
            <a:r>
              <a:rPr sz="2400" dirty="0">
                <a:latin typeface="Times New Roman"/>
                <a:cs typeface="Times New Roman"/>
              </a:rPr>
              <a:t>yüzeyel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damar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ve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sinirler </a:t>
            </a:r>
            <a:r>
              <a:rPr sz="2400" dirty="0">
                <a:latin typeface="Times New Roman"/>
                <a:cs typeface="Times New Roman"/>
              </a:rPr>
              <a:t>bu  </a:t>
            </a:r>
            <a:r>
              <a:rPr sz="2400" spc="-15" dirty="0">
                <a:latin typeface="Times New Roman"/>
                <a:cs typeface="Times New Roman"/>
              </a:rPr>
              <a:t>tabakadadır.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2735"/>
              </a:lnSpc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Damarlar</a:t>
            </a:r>
            <a:r>
              <a:rPr sz="2400" spc="-5" dirty="0">
                <a:latin typeface="Times New Roman"/>
                <a:cs typeface="Times New Roman"/>
              </a:rPr>
              <a:t>;</a:t>
            </a:r>
            <a:endParaRPr sz="2400" dirty="0">
              <a:latin typeface="Times New Roman"/>
              <a:cs typeface="Times New Roman"/>
            </a:endParaRPr>
          </a:p>
          <a:p>
            <a:pPr marL="240665">
              <a:lnSpc>
                <a:spcPts val="2735"/>
              </a:lnSpc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a. </a:t>
            </a:r>
            <a:r>
              <a:rPr sz="2400" spc="-80" dirty="0">
                <a:solidFill>
                  <a:srgbClr val="FF0000"/>
                </a:solidFill>
                <a:latin typeface="Times New Roman"/>
                <a:cs typeface="Times New Roman"/>
              </a:rPr>
              <a:t>v.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temporalis</a:t>
            </a:r>
            <a:r>
              <a:rPr sz="24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superficialis’ler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2735"/>
              </a:lnSpc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Sinirler</a:t>
            </a:r>
            <a:r>
              <a:rPr sz="2400" spc="-5" dirty="0">
                <a:latin typeface="Times New Roman"/>
                <a:cs typeface="Times New Roman"/>
              </a:rPr>
              <a:t>;</a:t>
            </a: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ts val="2590"/>
              </a:lnSpc>
            </a:pPr>
            <a:r>
              <a:rPr sz="2400" dirty="0">
                <a:latin typeface="Times New Roman"/>
                <a:cs typeface="Times New Roman"/>
              </a:rPr>
              <a:t>n. </a:t>
            </a:r>
            <a:r>
              <a:rPr sz="2400" spc="-5" dirty="0">
                <a:latin typeface="Times New Roman"/>
                <a:cs typeface="Times New Roman"/>
              </a:rPr>
              <a:t>auriculotemporalis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CN V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(3),</a:t>
            </a:r>
            <a:endParaRPr sz="2400" dirty="0">
              <a:latin typeface="Times New Roman"/>
              <a:cs typeface="Times New Roman"/>
            </a:endParaRPr>
          </a:p>
          <a:p>
            <a:pPr marL="240665" marR="394335">
              <a:lnSpc>
                <a:spcPts val="2590"/>
              </a:lnSpc>
              <a:spcBef>
                <a:spcPts val="180"/>
              </a:spcBef>
            </a:pPr>
            <a:r>
              <a:rPr sz="2400" dirty="0">
                <a:latin typeface="Times New Roman"/>
                <a:cs typeface="Times New Roman"/>
              </a:rPr>
              <a:t>n. </a:t>
            </a:r>
            <a:r>
              <a:rPr sz="2400" spc="-5" dirty="0">
                <a:latin typeface="Times New Roman"/>
                <a:cs typeface="Times New Roman"/>
              </a:rPr>
              <a:t>zygomaticotemporalis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CN V (2),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  </a:t>
            </a:r>
            <a:r>
              <a:rPr sz="2400" spc="-50" dirty="0">
                <a:latin typeface="Times New Roman"/>
                <a:cs typeface="Times New Roman"/>
              </a:rPr>
              <a:t>rr. </a:t>
            </a:r>
            <a:r>
              <a:rPr sz="2400" spc="-5" dirty="0">
                <a:latin typeface="Times New Roman"/>
                <a:cs typeface="Times New Roman"/>
              </a:rPr>
              <a:t>temporales (n.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facialis)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340" y="1328419"/>
            <a:ext cx="3436620" cy="2659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A. temporalis superficialis  (A. carotis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externa)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2400" spc="-70" dirty="0">
                <a:solidFill>
                  <a:srgbClr val="CC0000"/>
                </a:solidFill>
                <a:latin typeface="Times New Roman"/>
                <a:cs typeface="Times New Roman"/>
              </a:rPr>
              <a:t>r.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 parietalis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spc="-70" dirty="0">
                <a:solidFill>
                  <a:srgbClr val="CC0000"/>
                </a:solidFill>
                <a:latin typeface="Times New Roman"/>
                <a:cs typeface="Times New Roman"/>
              </a:rPr>
              <a:t>r.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 frontalis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64770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4626" y="885888"/>
            <a:ext cx="11768773" cy="4855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A. temporalis superficialis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241300" marR="454025" indent="-228600">
              <a:lnSpc>
                <a:spcPts val="2590"/>
              </a:lnSpc>
              <a:spcBef>
                <a:spcPts val="16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Collum mandibula hizasında parotis </a:t>
            </a:r>
            <a:r>
              <a:rPr sz="2400" dirty="0">
                <a:latin typeface="Times New Roman"/>
                <a:cs typeface="Times New Roman"/>
              </a:rPr>
              <a:t>bezi  </a:t>
            </a:r>
            <a:r>
              <a:rPr sz="2400" spc="-5" dirty="0">
                <a:latin typeface="Times New Roman"/>
                <a:cs typeface="Times New Roman"/>
              </a:rPr>
              <a:t>içerisinde</a:t>
            </a: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ts val="2555"/>
              </a:lnSpc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a.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carotis externa’dan</a:t>
            </a:r>
            <a:r>
              <a:rPr sz="2400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CC0000"/>
                </a:solidFill>
                <a:latin typeface="Times New Roman"/>
                <a:cs typeface="Times New Roman"/>
              </a:rPr>
              <a:t>ayrılır</a:t>
            </a:r>
            <a:r>
              <a:rPr sz="2400" spc="-20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6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Porus acusticus externus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tragus’un  </a:t>
            </a:r>
            <a:r>
              <a:rPr sz="2400" dirty="0">
                <a:latin typeface="Times New Roman"/>
                <a:cs typeface="Times New Roman"/>
              </a:rPr>
              <a:t>önünden </a:t>
            </a:r>
            <a:r>
              <a:rPr sz="2400" spc="-5" dirty="0">
                <a:latin typeface="Times New Roman"/>
                <a:cs typeface="Times New Roman"/>
              </a:rPr>
              <a:t>arcus zygomaticus’un  yüzeyelinden geçerek yukarıya doğru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ilerler.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2735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Orbita’nın </a:t>
            </a:r>
            <a:r>
              <a:rPr sz="2400" dirty="0">
                <a:latin typeface="Times New Roman"/>
                <a:cs typeface="Times New Roman"/>
              </a:rPr>
              <a:t>üst </a:t>
            </a:r>
            <a:r>
              <a:rPr sz="2400" spc="-5" dirty="0">
                <a:latin typeface="Times New Roman"/>
                <a:cs typeface="Times New Roman"/>
              </a:rPr>
              <a:t>kenarı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hizasında</a:t>
            </a: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ts val="2590"/>
              </a:lnSpc>
            </a:pPr>
            <a:r>
              <a:rPr sz="2400" spc="-70" dirty="0">
                <a:solidFill>
                  <a:srgbClr val="CC0000"/>
                </a:solidFill>
                <a:latin typeface="Times New Roman"/>
                <a:cs typeface="Times New Roman"/>
              </a:rPr>
              <a:t>r.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parietalis</a:t>
            </a:r>
            <a:r>
              <a:rPr sz="2400" spc="5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</a:p>
          <a:p>
            <a:pPr marL="240665">
              <a:lnSpc>
                <a:spcPts val="2590"/>
              </a:lnSpc>
            </a:pPr>
            <a:r>
              <a:rPr sz="2400" spc="-70" dirty="0">
                <a:solidFill>
                  <a:srgbClr val="CC0000"/>
                </a:solidFill>
                <a:latin typeface="Times New Roman"/>
                <a:cs typeface="Times New Roman"/>
              </a:rPr>
              <a:t>r.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 frontalis</a:t>
            </a:r>
            <a:endParaRPr sz="2400" dirty="0">
              <a:latin typeface="Times New Roman"/>
              <a:cs typeface="Times New Roman"/>
            </a:endParaRPr>
          </a:p>
          <a:p>
            <a:pPr marL="240665">
              <a:lnSpc>
                <a:spcPts val="2735"/>
              </a:lnSpc>
            </a:pPr>
            <a:r>
              <a:rPr sz="2400" spc="-5" dirty="0">
                <a:latin typeface="Times New Roman"/>
                <a:cs typeface="Times New Roman"/>
              </a:rPr>
              <a:t>olarak iki </a:t>
            </a:r>
            <a:r>
              <a:rPr sz="2400" dirty="0">
                <a:latin typeface="Times New Roman"/>
                <a:cs typeface="Times New Roman"/>
              </a:rPr>
              <a:t>uç </a:t>
            </a:r>
            <a:r>
              <a:rPr sz="2400" spc="-5" dirty="0">
                <a:latin typeface="Times New Roman"/>
                <a:cs typeface="Times New Roman"/>
              </a:rPr>
              <a:t>dalına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ayrılır.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0338" y="1281176"/>
            <a:ext cx="11630661" cy="4796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A. temporalis superficialis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Bir nabız</a:t>
            </a:r>
            <a:r>
              <a:rPr sz="2400" spc="-20" dirty="0">
                <a:latin typeface="Times New Roman"/>
                <a:cs typeface="Times New Roman"/>
              </a:rPr>
              <a:t> arteridir.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0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A. temporalis superficialis’in </a:t>
            </a:r>
            <a:r>
              <a:rPr sz="2400" dirty="0">
                <a:latin typeface="Times New Roman"/>
                <a:cs typeface="Times New Roman"/>
              </a:rPr>
              <a:t>nabzı  </a:t>
            </a:r>
            <a:r>
              <a:rPr sz="2400" spc="-5" dirty="0">
                <a:latin typeface="Times New Roman"/>
                <a:cs typeface="Times New Roman"/>
              </a:rPr>
              <a:t>tragus’un </a:t>
            </a:r>
            <a:r>
              <a:rPr sz="2400" dirty="0">
                <a:latin typeface="Times New Roman"/>
                <a:cs typeface="Times New Roman"/>
              </a:rPr>
              <a:t>ön ve </a:t>
            </a:r>
            <a:r>
              <a:rPr sz="2400" spc="-5" dirty="0">
                <a:latin typeface="Times New Roman"/>
                <a:cs typeface="Times New Roman"/>
              </a:rPr>
              <a:t>biraz yukarısında palpe  </a:t>
            </a:r>
            <a:r>
              <a:rPr sz="2400" spc="-20" dirty="0">
                <a:latin typeface="Times New Roman"/>
                <a:cs typeface="Times New Roman"/>
              </a:rPr>
              <a:t>edilebilir.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250" dirty="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i="1" spc="-95" dirty="0">
                <a:latin typeface="Times New Roman"/>
                <a:cs typeface="Times New Roman"/>
              </a:rPr>
              <a:t>Rr.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parotidei</a:t>
            </a:r>
            <a:endParaRPr sz="2400" dirty="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sz="2400" i="1" spc="-95" dirty="0">
                <a:latin typeface="Times New Roman"/>
                <a:cs typeface="Times New Roman"/>
              </a:rPr>
              <a:t>Rr. </a:t>
            </a:r>
            <a:r>
              <a:rPr sz="2400" i="1" spc="-10" dirty="0">
                <a:latin typeface="Times New Roman"/>
                <a:cs typeface="Times New Roman"/>
              </a:rPr>
              <a:t>auriculares</a:t>
            </a:r>
            <a:r>
              <a:rPr sz="2400" i="1" spc="80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anteriores</a:t>
            </a:r>
            <a:endParaRPr sz="2400" dirty="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850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A. temporalis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media</a:t>
            </a:r>
            <a:endParaRPr sz="2400" dirty="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850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A. transversa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faciei</a:t>
            </a: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715"/>
              </a:spcBef>
            </a:pPr>
            <a:r>
              <a:rPr sz="2400" spc="-5" dirty="0">
                <a:latin typeface="Times New Roman"/>
                <a:cs typeface="Times New Roman"/>
              </a:rPr>
              <a:t>dalları</a:t>
            </a:r>
            <a:r>
              <a:rPr sz="2400" spc="-25" dirty="0">
                <a:latin typeface="Times New Roman"/>
                <a:cs typeface="Times New Roman"/>
              </a:rPr>
              <a:t> vardır.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7596" y="787400"/>
            <a:ext cx="12014404" cy="5922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100"/>
              </a:spcBef>
            </a:pPr>
            <a:r>
              <a:rPr sz="2400" b="1" spc="-160" dirty="0">
                <a:solidFill>
                  <a:srgbClr val="0070C0"/>
                </a:solidFill>
                <a:latin typeface="Times New Roman"/>
                <a:cs typeface="Times New Roman"/>
              </a:rPr>
              <a:t>V.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temporalis</a:t>
            </a:r>
            <a:r>
              <a:rPr sz="2400" b="1" spc="-285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70C0"/>
                </a:solidFill>
                <a:latin typeface="Times New Roman"/>
                <a:cs typeface="Times New Roman"/>
              </a:rPr>
              <a:t>superficialis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A. temporalis superficialis’e eşlik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eder.</a:t>
            </a:r>
            <a:endParaRPr sz="2400" dirty="0">
              <a:latin typeface="Times New Roman"/>
              <a:cs typeface="Times New Roman"/>
            </a:endParaRPr>
          </a:p>
          <a:p>
            <a:pPr marL="243204" indent="-229235">
              <a:lnSpc>
                <a:spcPts val="2590"/>
              </a:lnSpc>
              <a:spcBef>
                <a:spcPts val="420"/>
              </a:spcBef>
              <a:buFont typeface="Arial"/>
              <a:buChar char="•"/>
              <a:tabLst>
                <a:tab pos="24384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Arkada</a:t>
            </a:r>
            <a:r>
              <a:rPr sz="2400" spc="-5" dirty="0">
                <a:latin typeface="Times New Roman"/>
                <a:cs typeface="Times New Roman"/>
              </a:rPr>
              <a:t>;</a:t>
            </a:r>
            <a:endParaRPr sz="2400" dirty="0">
              <a:latin typeface="Times New Roman"/>
              <a:cs typeface="Times New Roman"/>
            </a:endParaRPr>
          </a:p>
          <a:p>
            <a:pPr marL="243204">
              <a:lnSpc>
                <a:spcPts val="2305"/>
              </a:lnSpc>
            </a:pPr>
            <a:r>
              <a:rPr sz="2400" spc="-80" dirty="0">
                <a:latin typeface="Times New Roman"/>
                <a:cs typeface="Times New Roman"/>
              </a:rPr>
              <a:t>v. </a:t>
            </a:r>
            <a:r>
              <a:rPr sz="2400" spc="-5" dirty="0">
                <a:latin typeface="Times New Roman"/>
                <a:cs typeface="Times New Roman"/>
              </a:rPr>
              <a:t>auricularis posterior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</a:p>
          <a:p>
            <a:pPr marL="242570">
              <a:lnSpc>
                <a:spcPts val="2590"/>
              </a:lnSpc>
            </a:pPr>
            <a:r>
              <a:rPr sz="2400" spc="-80" dirty="0">
                <a:latin typeface="Times New Roman"/>
                <a:cs typeface="Times New Roman"/>
              </a:rPr>
              <a:t>v.</a:t>
            </a:r>
            <a:r>
              <a:rPr sz="2400" spc="-5" dirty="0">
                <a:latin typeface="Times New Roman"/>
                <a:cs typeface="Times New Roman"/>
              </a:rPr>
              <a:t> occipitalis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242570" indent="-229235">
              <a:lnSpc>
                <a:spcPts val="2590"/>
              </a:lnSpc>
              <a:spcBef>
                <a:spcPts val="5"/>
              </a:spcBef>
              <a:buFont typeface="Arial"/>
              <a:buChar char="•"/>
              <a:tabLst>
                <a:tab pos="243204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Önde</a:t>
            </a:r>
            <a:r>
              <a:rPr sz="2400" dirty="0">
                <a:latin typeface="Times New Roman"/>
                <a:cs typeface="Times New Roman"/>
              </a:rPr>
              <a:t>;</a:t>
            </a:r>
          </a:p>
          <a:p>
            <a:pPr marL="242570">
              <a:lnSpc>
                <a:spcPts val="2305"/>
              </a:lnSpc>
            </a:pPr>
            <a:r>
              <a:rPr sz="2400" spc="-80" dirty="0">
                <a:latin typeface="Times New Roman"/>
                <a:cs typeface="Times New Roman"/>
              </a:rPr>
              <a:t>v. </a:t>
            </a:r>
            <a:r>
              <a:rPr sz="2400" spc="-5" dirty="0">
                <a:latin typeface="Times New Roman"/>
                <a:cs typeface="Times New Roman"/>
              </a:rPr>
              <a:t>supratrochlearis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</a:p>
          <a:p>
            <a:pPr marL="241935" marR="5450840">
              <a:lnSpc>
                <a:spcPct val="80000"/>
              </a:lnSpc>
              <a:spcBef>
                <a:spcPts val="285"/>
              </a:spcBef>
            </a:pPr>
            <a:r>
              <a:rPr sz="2400" spc="-80" dirty="0">
                <a:latin typeface="Times New Roman"/>
                <a:cs typeface="Times New Roman"/>
              </a:rPr>
              <a:t>v. </a:t>
            </a:r>
            <a:r>
              <a:rPr sz="2400" spc="-5" dirty="0">
                <a:latin typeface="Times New Roman"/>
                <a:cs typeface="Times New Roman"/>
              </a:rPr>
              <a:t>supraorbitalis ile  anastamozlara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sahiptir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241935" indent="-229235">
              <a:lnSpc>
                <a:spcPct val="100000"/>
              </a:lnSpc>
              <a:buFont typeface="Arial"/>
              <a:buChar char="•"/>
              <a:tabLst>
                <a:tab pos="242570" algn="l"/>
              </a:tabLst>
            </a:pPr>
            <a:r>
              <a:rPr sz="2400" spc="-5" dirty="0">
                <a:latin typeface="Times New Roman"/>
                <a:cs typeface="Times New Roman"/>
              </a:rPr>
              <a:t>M. temporalis’i drene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eder.</a:t>
            </a:r>
            <a:endParaRPr sz="24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300"/>
              </a:lnSpc>
              <a:spcBef>
                <a:spcPts val="98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60" dirty="0">
                <a:latin typeface="Times New Roman"/>
                <a:cs typeface="Times New Roman"/>
              </a:rPr>
              <a:t>V. </a:t>
            </a:r>
            <a:r>
              <a:rPr sz="2400" spc="-5" dirty="0">
                <a:latin typeface="Times New Roman"/>
                <a:cs typeface="Times New Roman"/>
              </a:rPr>
              <a:t>temporalis media dalını alıp arcus zygomaticus’u çaprazladıktan  sonra gl. parotidea içine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girer.</a:t>
            </a:r>
            <a:endParaRPr sz="24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Burada </a:t>
            </a:r>
            <a:r>
              <a:rPr sz="2400" spc="-80" dirty="0">
                <a:latin typeface="Times New Roman"/>
                <a:cs typeface="Times New Roman"/>
              </a:rPr>
              <a:t>v. </a:t>
            </a:r>
            <a:r>
              <a:rPr sz="2400" spc="-5" dirty="0">
                <a:latin typeface="Times New Roman"/>
                <a:cs typeface="Times New Roman"/>
              </a:rPr>
              <a:t>maxillaris ile birleşerek </a:t>
            </a:r>
            <a:r>
              <a:rPr sz="2400" spc="-80" dirty="0">
                <a:latin typeface="Times New Roman"/>
                <a:cs typeface="Times New Roman"/>
              </a:rPr>
              <a:t>v. </a:t>
            </a:r>
            <a:r>
              <a:rPr sz="2400" spc="-5" dirty="0">
                <a:latin typeface="Times New Roman"/>
                <a:cs typeface="Times New Roman"/>
              </a:rPr>
              <a:t>retromandibularis’i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oluşturur.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644" y="1070038"/>
            <a:ext cx="11477956" cy="38882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86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N. Auriculotemporalis</a:t>
            </a:r>
            <a:r>
              <a:rPr sz="2400" b="1" spc="-140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ED7D31"/>
                </a:solidFill>
                <a:latin typeface="Times New Roman"/>
                <a:cs typeface="Times New Roman"/>
              </a:rPr>
              <a:t>(CNV-3)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N. mandibularis’in arka kütüğünden çıkar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000" dirty="0">
              <a:latin typeface="Times New Roman"/>
              <a:cs typeface="Times New Roman"/>
            </a:endParaRPr>
          </a:p>
          <a:p>
            <a:pPr marL="241300" marR="151130" indent="-228600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A. meningea madia’yı bir halka şeklinde  sardıktan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sonra</a:t>
            </a:r>
            <a:endParaRPr sz="2400" dirty="0">
              <a:latin typeface="Times New Roman"/>
              <a:cs typeface="Times New Roman"/>
            </a:endParaRPr>
          </a:p>
          <a:p>
            <a:pPr marL="241300" marR="209550">
              <a:lnSpc>
                <a:spcPts val="259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m. pterygoideus lateralis’in iç </a:t>
            </a:r>
            <a:r>
              <a:rPr sz="2400" dirty="0">
                <a:latin typeface="Times New Roman"/>
                <a:cs typeface="Times New Roman"/>
              </a:rPr>
              <a:t>yüzünden  </a:t>
            </a:r>
            <a:r>
              <a:rPr sz="2400" spc="-5" dirty="0">
                <a:latin typeface="Times New Roman"/>
                <a:cs typeface="Times New Roman"/>
              </a:rPr>
              <a:t>geriye doğru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uzanır.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241300" marR="844550" indent="-228600">
              <a:lnSpc>
                <a:spcPts val="2590"/>
              </a:lnSpc>
              <a:spcBef>
                <a:spcPts val="16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Lig. sphenomandibulare ile collum  mandibula arasından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geçip</a:t>
            </a:r>
            <a:endParaRPr sz="2400" dirty="0">
              <a:latin typeface="Times New Roman"/>
              <a:cs typeface="Times New Roman"/>
            </a:endParaRPr>
          </a:p>
          <a:p>
            <a:pPr marL="241300" marR="293370">
              <a:lnSpc>
                <a:spcPts val="259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art. temporomandibularis’in arkasından  yukarıya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yönelir.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0644" y="1204976"/>
            <a:ext cx="11782756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865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N.</a:t>
            </a:r>
            <a:r>
              <a:rPr sz="2000" b="1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Auriculotemporalis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2735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Gl. parotidea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içinden</a:t>
            </a:r>
            <a:endParaRPr sz="2400" dirty="0">
              <a:latin typeface="Times New Roman"/>
              <a:cs typeface="Times New Roman"/>
            </a:endParaRPr>
          </a:p>
          <a:p>
            <a:pPr marL="241300" marR="219710">
              <a:lnSpc>
                <a:spcPts val="2590"/>
              </a:lnSpc>
              <a:spcBef>
                <a:spcPts val="185"/>
              </a:spcBef>
              <a:tabLst>
                <a:tab pos="4235450" algn="l"/>
              </a:tabLst>
            </a:pPr>
            <a:r>
              <a:rPr sz="2400" dirty="0">
                <a:latin typeface="Times New Roman"/>
                <a:cs typeface="Times New Roman"/>
              </a:rPr>
              <a:t>a. </a:t>
            </a:r>
            <a:r>
              <a:rPr sz="2400" spc="-80" dirty="0">
                <a:latin typeface="Times New Roman"/>
                <a:cs typeface="Times New Roman"/>
              </a:rPr>
              <a:t>v.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temporalis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superficialis’ler	ile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birlikte  geçerek regio temporalis’e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ulaşır.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Gl. parotidea içinde </a:t>
            </a:r>
            <a:r>
              <a:rPr sz="2400" spc="-5" dirty="0">
                <a:solidFill>
                  <a:srgbClr val="ED7D31"/>
                </a:solidFill>
                <a:latin typeface="Times New Roman"/>
                <a:cs typeface="Times New Roman"/>
              </a:rPr>
              <a:t>sekretomotor lifler</a:t>
            </a:r>
            <a:r>
              <a:rPr sz="2400" spc="-40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verir.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000" dirty="0">
              <a:latin typeface="Times New Roman"/>
              <a:cs typeface="Times New Roman"/>
            </a:endParaRPr>
          </a:p>
          <a:p>
            <a:pPr marL="241300" marR="375285" indent="-228600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A. </a:t>
            </a:r>
            <a:r>
              <a:rPr sz="2400" spc="-80" dirty="0">
                <a:latin typeface="Times New Roman"/>
                <a:cs typeface="Times New Roman"/>
              </a:rPr>
              <a:t>v. </a:t>
            </a:r>
            <a:r>
              <a:rPr sz="2400" spc="-5" dirty="0">
                <a:latin typeface="Times New Roman"/>
                <a:cs typeface="Times New Roman"/>
              </a:rPr>
              <a:t>temporalis superficialis’lere eşlik  ederek giden </a:t>
            </a:r>
            <a:r>
              <a:rPr sz="2400" dirty="0">
                <a:latin typeface="Times New Roman"/>
                <a:cs typeface="Times New Roman"/>
              </a:rPr>
              <a:t>duyusal </a:t>
            </a:r>
            <a:r>
              <a:rPr sz="2400" spc="-5" dirty="0">
                <a:latin typeface="Times New Roman"/>
                <a:cs typeface="Times New Roman"/>
              </a:rPr>
              <a:t>dalları </a:t>
            </a:r>
            <a:r>
              <a:rPr sz="2400" dirty="0">
                <a:latin typeface="Times New Roman"/>
                <a:cs typeface="Times New Roman"/>
              </a:rPr>
              <a:t>da </a:t>
            </a:r>
            <a:r>
              <a:rPr sz="2400" spc="-25" dirty="0">
                <a:latin typeface="Times New Roman"/>
                <a:cs typeface="Times New Roman"/>
              </a:rPr>
              <a:t>vardır. </a:t>
            </a:r>
            <a:r>
              <a:rPr sz="2400" dirty="0">
                <a:latin typeface="Times New Roman"/>
                <a:cs typeface="Times New Roman"/>
              </a:rPr>
              <a:t>Bu  </a:t>
            </a:r>
            <a:r>
              <a:rPr sz="2400" spc="-5" dirty="0">
                <a:latin typeface="Times New Roman"/>
                <a:cs typeface="Times New Roman"/>
              </a:rPr>
              <a:t>dallara</a:t>
            </a: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ts val="2560"/>
              </a:lnSpc>
            </a:pPr>
            <a:r>
              <a:rPr sz="2400" spc="-50" dirty="0">
                <a:solidFill>
                  <a:srgbClr val="ED7D31"/>
                </a:solidFill>
                <a:latin typeface="Times New Roman"/>
                <a:cs typeface="Times New Roman"/>
              </a:rPr>
              <a:t>rr. </a:t>
            </a:r>
            <a:r>
              <a:rPr sz="2400" spc="-5" dirty="0">
                <a:solidFill>
                  <a:srgbClr val="ED7D31"/>
                </a:solidFill>
                <a:latin typeface="Times New Roman"/>
                <a:cs typeface="Times New Roman"/>
              </a:rPr>
              <a:t>temporales superficiales</a:t>
            </a:r>
            <a:r>
              <a:rPr sz="2400" spc="30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denir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0339" y="1662176"/>
            <a:ext cx="5563235" cy="312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CC0000"/>
                </a:solidFill>
                <a:latin typeface="Times New Roman"/>
                <a:cs typeface="Times New Roman"/>
              </a:rPr>
              <a:t>Aponeurotik</a:t>
            </a:r>
            <a:r>
              <a:rPr sz="2400" b="1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C0000"/>
                </a:solidFill>
                <a:latin typeface="Times New Roman"/>
                <a:cs typeface="Times New Roman"/>
              </a:rPr>
              <a:t>tabaka: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Galea aponeurotica’nın devamı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şeklindedir.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İnce bir</a:t>
            </a:r>
            <a:r>
              <a:rPr sz="2400" spc="-15" dirty="0">
                <a:latin typeface="Times New Roman"/>
                <a:cs typeface="Times New Roman"/>
              </a:rPr>
              <a:t> tabakadır.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Bölgenin 1/3 üst bölümünde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bulunur</a:t>
            </a:r>
            <a:r>
              <a:rPr sz="2400" spc="-2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13676" y="698373"/>
            <a:ext cx="11825923" cy="4131259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815"/>
              </a:spcBef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Fascia</a:t>
            </a:r>
            <a:r>
              <a:rPr sz="2400" spc="-1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temporalis</a:t>
            </a:r>
            <a:endParaRPr sz="2400" dirty="0">
              <a:latin typeface="Times New Roman"/>
              <a:cs typeface="Times New Roman"/>
            </a:endParaRPr>
          </a:p>
          <a:p>
            <a:pPr marL="241300" marR="617855" indent="-228600">
              <a:lnSpc>
                <a:spcPts val="259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Aponeurotik tabaka </a:t>
            </a:r>
            <a:r>
              <a:rPr sz="2400" dirty="0">
                <a:latin typeface="Times New Roman"/>
                <a:cs typeface="Times New Roman"/>
              </a:rPr>
              <a:t>ve onun </a:t>
            </a:r>
            <a:r>
              <a:rPr sz="2400" spc="-5" dirty="0">
                <a:latin typeface="Times New Roman"/>
                <a:cs typeface="Times New Roman"/>
              </a:rPr>
              <a:t>devamı olan  </a:t>
            </a:r>
            <a:r>
              <a:rPr sz="2400" dirty="0">
                <a:latin typeface="Times New Roman"/>
                <a:cs typeface="Times New Roman"/>
              </a:rPr>
              <a:t>gevşek bağ dokusunun </a:t>
            </a:r>
            <a:r>
              <a:rPr sz="2400" spc="-5" dirty="0">
                <a:latin typeface="Times New Roman"/>
                <a:cs typeface="Times New Roman"/>
              </a:rPr>
              <a:t>derininde </a:t>
            </a:r>
            <a:r>
              <a:rPr sz="2400" dirty="0">
                <a:latin typeface="Times New Roman"/>
                <a:cs typeface="Times New Roman"/>
              </a:rPr>
              <a:t>yer </a:t>
            </a:r>
            <a:r>
              <a:rPr sz="2400" spc="-5" dirty="0">
                <a:latin typeface="Times New Roman"/>
                <a:cs typeface="Times New Roman"/>
              </a:rPr>
              <a:t>alır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  </a:t>
            </a:r>
            <a:r>
              <a:rPr sz="2400" spc="-15" dirty="0">
                <a:latin typeface="Times New Roman"/>
                <a:cs typeface="Times New Roman"/>
              </a:rPr>
              <a:t>sağlamdır.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241300" marR="524510" indent="-228600">
              <a:lnSpc>
                <a:spcPts val="2590"/>
              </a:lnSpc>
              <a:spcBef>
                <a:spcPts val="16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35" dirty="0">
                <a:latin typeface="Times New Roman"/>
                <a:cs typeface="Times New Roman"/>
              </a:rPr>
              <a:t>Yukarıda </a:t>
            </a:r>
            <a:r>
              <a:rPr sz="2400" spc="-5" dirty="0">
                <a:latin typeface="Times New Roman"/>
                <a:cs typeface="Times New Roman"/>
              </a:rPr>
              <a:t>linea temporalis </a:t>
            </a:r>
            <a:r>
              <a:rPr sz="2400" spc="5" dirty="0">
                <a:latin typeface="Times New Roman"/>
                <a:cs typeface="Times New Roman"/>
              </a:rPr>
              <a:t>superior’a </a:t>
            </a:r>
            <a:r>
              <a:rPr sz="2400" spc="-5" dirty="0">
                <a:latin typeface="Times New Roman"/>
                <a:cs typeface="Times New Roman"/>
              </a:rPr>
              <a:t>tutunur  </a:t>
            </a:r>
            <a:r>
              <a:rPr sz="2400" dirty="0">
                <a:latin typeface="Times New Roman"/>
                <a:cs typeface="Times New Roman"/>
              </a:rPr>
              <a:t>ve</a:t>
            </a:r>
          </a:p>
          <a:p>
            <a:pPr marL="240665" marR="3175000">
              <a:lnSpc>
                <a:spcPts val="2590"/>
              </a:lnSpc>
              <a:spcBef>
                <a:spcPts val="5"/>
              </a:spcBef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lamina superficialis</a:t>
            </a:r>
            <a:r>
              <a:rPr sz="2400" spc="-8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 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lamina</a:t>
            </a:r>
            <a:r>
              <a:rPr sz="2400" spc="-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profunda</a:t>
            </a:r>
            <a:r>
              <a:rPr lang="tr-TR" sz="240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 err="1">
                <a:latin typeface="Times New Roman"/>
                <a:cs typeface="Times New Roman"/>
              </a:rPr>
              <a:t>olarak</a:t>
            </a:r>
            <a:r>
              <a:rPr sz="2400" spc="-5" dirty="0">
                <a:latin typeface="Times New Roman"/>
                <a:cs typeface="Times New Roman"/>
              </a:rPr>
              <a:t> iki yaprağa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ayrılır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241300" marR="618490" indent="-228600">
              <a:lnSpc>
                <a:spcPts val="2590"/>
              </a:lnSpc>
              <a:spcBef>
                <a:spcPts val="16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yapraklar aşağıda arcus zygomaticus’un  iç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dış kenarlarına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tutunur.</a:t>
            </a:r>
            <a:endParaRPr sz="2400" dirty="0">
              <a:latin typeface="Times New Roman"/>
              <a:cs typeface="Times New Roman"/>
            </a:endParaRPr>
          </a:p>
          <a:p>
            <a:pPr marL="456565">
              <a:lnSpc>
                <a:spcPct val="100000"/>
              </a:lnSpc>
              <a:spcBef>
                <a:spcPts val="2190"/>
              </a:spcBef>
            </a:pPr>
            <a:r>
              <a:rPr sz="2400" spc="-5" dirty="0">
                <a:latin typeface="Times New Roman"/>
                <a:cs typeface="Times New Roman"/>
              </a:rPr>
              <a:t>İki yaprak arasında gözeli </a:t>
            </a:r>
            <a:r>
              <a:rPr sz="2400" dirty="0">
                <a:latin typeface="Times New Roman"/>
                <a:cs typeface="Times New Roman"/>
              </a:rPr>
              <a:t>yağ dokusu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bulunur.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6372" y="823976"/>
            <a:ext cx="5438140" cy="562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Fascia</a:t>
            </a:r>
            <a:r>
              <a:rPr sz="2400" spc="-1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temporalis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621665" marR="5080" indent="-609600" algn="just">
              <a:lnSpc>
                <a:spcPts val="2590"/>
              </a:lnSpc>
              <a:spcBef>
                <a:spcPts val="1645"/>
              </a:spcBef>
              <a:buFont typeface="Arial"/>
              <a:buChar char="•"/>
              <a:tabLst>
                <a:tab pos="622300" algn="l"/>
              </a:tabLst>
            </a:pPr>
            <a:r>
              <a:rPr sz="2400" spc="-5" dirty="0">
                <a:latin typeface="Times New Roman"/>
                <a:cs typeface="Times New Roman"/>
              </a:rPr>
              <a:t>Lamina profunda’nın derininde, lamina  ile kemik katı arasında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osteo-fibroz bir  loj (temporal loj-şakak evi)</a:t>
            </a:r>
            <a:r>
              <a:rPr sz="2400" spc="-5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oluşur.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22300" algn="l"/>
                <a:tab pos="622935" algn="l"/>
              </a:tabLst>
            </a:pPr>
            <a:r>
              <a:rPr sz="24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Temporal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loj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oluşumları:</a:t>
            </a:r>
            <a:endParaRPr sz="2400">
              <a:latin typeface="Times New Roman"/>
              <a:cs typeface="Times New Roman"/>
            </a:endParaRPr>
          </a:p>
          <a:p>
            <a:pPr marL="1003300" lvl="1" indent="-534035">
              <a:lnSpc>
                <a:spcPct val="100000"/>
              </a:lnSpc>
              <a:spcBef>
                <a:spcPts val="209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400" spc="-5" dirty="0">
                <a:latin typeface="Times New Roman"/>
                <a:cs typeface="Times New Roman"/>
              </a:rPr>
              <a:t>M. temporalis</a:t>
            </a:r>
            <a:endParaRPr sz="2400">
              <a:latin typeface="Times New Roman"/>
              <a:cs typeface="Times New Roman"/>
            </a:endParaRPr>
          </a:p>
          <a:p>
            <a:pPr marL="1003300" lvl="1" indent="-53403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400" spc="-5" dirty="0">
                <a:latin typeface="Times New Roman"/>
                <a:cs typeface="Times New Roman"/>
              </a:rPr>
              <a:t>Bölgenin damar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sinirleri</a:t>
            </a:r>
            <a:endParaRPr sz="2400">
              <a:latin typeface="Times New Roman"/>
              <a:cs typeface="Times New Roman"/>
            </a:endParaRPr>
          </a:p>
          <a:p>
            <a:pPr marL="1003300" lvl="1" indent="-534035">
              <a:lnSpc>
                <a:spcPct val="100000"/>
              </a:lnSpc>
              <a:spcBef>
                <a:spcPts val="210"/>
              </a:spcBef>
              <a:buAutoNum type="arabicPeriod"/>
              <a:tabLst>
                <a:tab pos="1003300" algn="l"/>
                <a:tab pos="1003935" algn="l"/>
              </a:tabLst>
            </a:pPr>
            <a:r>
              <a:rPr sz="2400" spc="-5" dirty="0">
                <a:latin typeface="Times New Roman"/>
                <a:cs typeface="Times New Roman"/>
              </a:rPr>
              <a:t>Subaponeurotik </a:t>
            </a:r>
            <a:r>
              <a:rPr sz="2400" dirty="0">
                <a:latin typeface="Times New Roman"/>
                <a:cs typeface="Times New Roman"/>
              </a:rPr>
              <a:t>yağ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dokusu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Times New Roman"/>
              <a:buAutoNum type="arabicPeriod"/>
            </a:pPr>
            <a:endParaRPr sz="2600">
              <a:latin typeface="Times New Roman"/>
              <a:cs typeface="Times New Roman"/>
            </a:endParaRPr>
          </a:p>
          <a:p>
            <a:pPr marL="621665" marR="306705" indent="-609600">
              <a:lnSpc>
                <a:spcPts val="2590"/>
              </a:lnSpc>
              <a:spcBef>
                <a:spcPts val="1639"/>
              </a:spcBef>
              <a:buFont typeface="Arial"/>
              <a:buChar char="•"/>
              <a:tabLst>
                <a:tab pos="622300" algn="l"/>
                <a:tab pos="622935" algn="l"/>
                <a:tab pos="2148840" algn="l"/>
              </a:tabLst>
            </a:pPr>
            <a:r>
              <a:rPr sz="2400" spc="-25" dirty="0">
                <a:latin typeface="Times New Roman"/>
                <a:cs typeface="Times New Roman"/>
              </a:rPr>
              <a:t>Temporal </a:t>
            </a:r>
            <a:r>
              <a:rPr sz="2400" spc="-5" dirty="0">
                <a:latin typeface="Times New Roman"/>
                <a:cs typeface="Times New Roman"/>
              </a:rPr>
              <a:t>loj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orificium zygomaticum </a:t>
            </a:r>
            <a:r>
              <a:rPr sz="2400" spc="-5" dirty="0">
                <a:latin typeface="Times New Roman"/>
                <a:cs typeface="Times New Roman"/>
              </a:rPr>
              <a:t> aracılığı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ile	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fossa infratemporalis’e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bağlanır.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181" y="782764"/>
            <a:ext cx="10361219" cy="433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2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Yüzeyel Buluş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noktaları</a:t>
            </a:r>
            <a:endParaRPr sz="2400" dirty="0">
              <a:latin typeface="Times New Roman"/>
              <a:cs typeface="Times New Roman"/>
            </a:endParaRPr>
          </a:p>
          <a:p>
            <a:pPr marL="615950" indent="-286385">
              <a:lnSpc>
                <a:spcPct val="100000"/>
              </a:lnSpc>
              <a:buFont typeface="Wingdings"/>
              <a:buChar char=""/>
              <a:tabLst>
                <a:tab pos="615950" algn="l"/>
                <a:tab pos="616585" algn="l"/>
              </a:tabLst>
            </a:pPr>
            <a:r>
              <a:rPr sz="2400" spc="-5" dirty="0">
                <a:latin typeface="Times New Roman"/>
                <a:cs typeface="Times New Roman"/>
              </a:rPr>
              <a:t>inion,</a:t>
            </a:r>
            <a:endParaRPr sz="2400" dirty="0">
              <a:latin typeface="Times New Roman"/>
              <a:cs typeface="Times New Roman"/>
            </a:endParaRPr>
          </a:p>
          <a:p>
            <a:pPr marL="615950" indent="-286385">
              <a:lnSpc>
                <a:spcPct val="100000"/>
              </a:lnSpc>
              <a:buFont typeface="Wingdings"/>
              <a:buChar char=""/>
              <a:tabLst>
                <a:tab pos="615950" algn="l"/>
                <a:tab pos="616585" algn="l"/>
              </a:tabLst>
            </a:pPr>
            <a:r>
              <a:rPr sz="2400" spc="-5" dirty="0">
                <a:latin typeface="Times New Roman"/>
                <a:cs typeface="Times New Roman"/>
              </a:rPr>
              <a:t>vertex,</a:t>
            </a:r>
            <a:endParaRPr sz="2400" dirty="0">
              <a:latin typeface="Times New Roman"/>
              <a:cs typeface="Times New Roman"/>
            </a:endParaRPr>
          </a:p>
          <a:p>
            <a:pPr marL="615950" indent="-286385">
              <a:lnSpc>
                <a:spcPct val="100000"/>
              </a:lnSpc>
              <a:buFont typeface="Wingdings"/>
              <a:buChar char=""/>
              <a:tabLst>
                <a:tab pos="615950" algn="l"/>
                <a:tab pos="616585" algn="l"/>
              </a:tabLst>
            </a:pPr>
            <a:r>
              <a:rPr sz="2400" spc="-5" dirty="0">
                <a:latin typeface="Times New Roman"/>
                <a:cs typeface="Times New Roman"/>
              </a:rPr>
              <a:t>glabella,</a:t>
            </a:r>
            <a:endParaRPr sz="2400" dirty="0">
              <a:latin typeface="Times New Roman"/>
              <a:cs typeface="Times New Roman"/>
            </a:endParaRPr>
          </a:p>
          <a:p>
            <a:pPr marL="615950" indent="-286385">
              <a:lnSpc>
                <a:spcPct val="100000"/>
              </a:lnSpc>
              <a:buFont typeface="Wingdings"/>
              <a:buChar char=""/>
              <a:tabLst>
                <a:tab pos="615950" algn="l"/>
                <a:tab pos="616585" algn="l"/>
              </a:tabLst>
            </a:pPr>
            <a:r>
              <a:rPr sz="2400" spc="-5" dirty="0">
                <a:latin typeface="Times New Roman"/>
                <a:cs typeface="Times New Roman"/>
              </a:rPr>
              <a:t>supraorbitale,</a:t>
            </a:r>
            <a:endParaRPr sz="2400" dirty="0">
              <a:latin typeface="Times New Roman"/>
              <a:cs typeface="Times New Roman"/>
            </a:endParaRPr>
          </a:p>
          <a:p>
            <a:pPr marL="615950" indent="-286385">
              <a:lnSpc>
                <a:spcPct val="100000"/>
              </a:lnSpc>
              <a:buFont typeface="Wingdings"/>
              <a:buChar char=""/>
              <a:tabLst>
                <a:tab pos="615950" algn="l"/>
                <a:tab pos="616585" algn="l"/>
              </a:tabLst>
            </a:pPr>
            <a:r>
              <a:rPr sz="2400" spc="-5" dirty="0">
                <a:latin typeface="Times New Roman"/>
                <a:cs typeface="Times New Roman"/>
              </a:rPr>
              <a:t>tuber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frontale,</a:t>
            </a:r>
            <a:endParaRPr sz="2400" dirty="0">
              <a:latin typeface="Times New Roman"/>
              <a:cs typeface="Times New Roman"/>
            </a:endParaRPr>
          </a:p>
          <a:p>
            <a:pPr marL="615950" indent="-286385">
              <a:lnSpc>
                <a:spcPct val="100000"/>
              </a:lnSpc>
              <a:buFont typeface="Wingdings"/>
              <a:buChar char=""/>
              <a:tabLst>
                <a:tab pos="615950" algn="l"/>
                <a:tab pos="616585" algn="l"/>
              </a:tabLst>
            </a:pPr>
            <a:r>
              <a:rPr sz="2400" spc="-5" dirty="0">
                <a:latin typeface="Times New Roman"/>
                <a:cs typeface="Times New Roman"/>
              </a:rPr>
              <a:t>tuber parietale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</a:p>
          <a:p>
            <a:pPr marL="615950" indent="-286385">
              <a:lnSpc>
                <a:spcPct val="100000"/>
              </a:lnSpc>
              <a:buFont typeface="Wingdings"/>
              <a:buChar char=""/>
              <a:tabLst>
                <a:tab pos="615950" algn="l"/>
                <a:tab pos="616585" algn="l"/>
              </a:tabLst>
            </a:pPr>
            <a:r>
              <a:rPr sz="2400" spc="-5" dirty="0">
                <a:latin typeface="Times New Roman"/>
                <a:cs typeface="Times New Roman"/>
              </a:rPr>
              <a:t>arcus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superciliaris'tir.</a:t>
            </a:r>
            <a:endParaRPr sz="2400" dirty="0">
              <a:latin typeface="Times New Roman"/>
              <a:cs typeface="Times New Roman"/>
            </a:endParaRPr>
          </a:p>
          <a:p>
            <a:pPr marL="12700" marR="1000125">
              <a:lnSpc>
                <a:spcPct val="100000"/>
              </a:lnSpc>
              <a:spcBef>
                <a:spcPts val="2045"/>
              </a:spcBef>
            </a:pPr>
            <a:r>
              <a:rPr sz="2400" spc="-5" dirty="0">
                <a:latin typeface="Times New Roman"/>
                <a:cs typeface="Times New Roman"/>
              </a:rPr>
              <a:t>Nasion-inion arasındaki  </a:t>
            </a:r>
            <a:r>
              <a:rPr sz="2400" dirty="0">
                <a:latin typeface="Times New Roman"/>
                <a:cs typeface="Times New Roman"/>
              </a:rPr>
              <a:t>ön </a:t>
            </a:r>
            <a:r>
              <a:rPr sz="2400" spc="-5" dirty="0">
                <a:latin typeface="Times New Roman"/>
                <a:cs typeface="Times New Roman"/>
              </a:rPr>
              <a:t>arka </a:t>
            </a:r>
            <a:r>
              <a:rPr sz="2400" dirty="0">
                <a:latin typeface="Times New Roman"/>
                <a:cs typeface="Times New Roman"/>
              </a:rPr>
              <a:t>çapı 18 </a:t>
            </a:r>
            <a:r>
              <a:rPr sz="2400" spc="-5" dirty="0">
                <a:latin typeface="Times New Roman"/>
                <a:cs typeface="Times New Roman"/>
              </a:rPr>
              <a:t>cm,  </a:t>
            </a:r>
            <a:r>
              <a:rPr sz="2400" dirty="0">
                <a:latin typeface="Times New Roman"/>
                <a:cs typeface="Times New Roman"/>
              </a:rPr>
              <a:t>aynı </a:t>
            </a:r>
            <a:r>
              <a:rPr sz="2400" spc="-5" dirty="0">
                <a:latin typeface="Times New Roman"/>
                <a:cs typeface="Times New Roman"/>
              </a:rPr>
              <a:t>noktaları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kalvarya</a:t>
            </a:r>
            <a:endParaRPr sz="2400" dirty="0">
              <a:latin typeface="Times New Roman"/>
              <a:cs typeface="Times New Roman"/>
            </a:endParaRPr>
          </a:p>
          <a:p>
            <a:pPr marL="12700" marR="66484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konveksiliğinde birleştiren  hattın uzunluğu 33-34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cm,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sağ-sol </a:t>
            </a:r>
            <a:r>
              <a:rPr sz="2400" spc="-5" dirty="0">
                <a:latin typeface="Times New Roman"/>
                <a:cs typeface="Times New Roman"/>
              </a:rPr>
              <a:t>genişliği </a:t>
            </a:r>
            <a:r>
              <a:rPr sz="2400" dirty="0">
                <a:latin typeface="Times New Roman"/>
                <a:cs typeface="Times New Roman"/>
              </a:rPr>
              <a:t>23-24 cm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olup,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0034" y="1357376"/>
            <a:ext cx="11173765" cy="35317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M. temporalis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64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30" dirty="0">
                <a:latin typeface="Times New Roman"/>
                <a:cs typeface="Times New Roman"/>
              </a:rPr>
              <a:t>Tabanı </a:t>
            </a:r>
            <a:r>
              <a:rPr sz="2400" spc="-5" dirty="0">
                <a:latin typeface="Times New Roman"/>
                <a:cs typeface="Times New Roman"/>
              </a:rPr>
              <a:t>yukarıda, tepesi aşağıda yelpaze  şeklinde bir çiğneme (en güçlü)</a:t>
            </a:r>
            <a:r>
              <a:rPr sz="2400" spc="-25" dirty="0">
                <a:latin typeface="Times New Roman"/>
                <a:cs typeface="Times New Roman"/>
              </a:rPr>
              <a:t> kastır.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241300" marR="462915" indent="-228600">
              <a:lnSpc>
                <a:spcPts val="2590"/>
              </a:lnSpc>
              <a:spcBef>
                <a:spcPts val="161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Fossa temporalis’in tabanı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fascia  </a:t>
            </a:r>
            <a:r>
              <a:rPr sz="2400" spc="-10" dirty="0">
                <a:latin typeface="Times New Roman"/>
                <a:cs typeface="Times New Roman"/>
              </a:rPr>
              <a:t>temporalis’ten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(origo)</a:t>
            </a:r>
            <a:r>
              <a:rPr sz="2400" spc="-2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başlar.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241300" marR="81280" indent="-228600">
              <a:lnSpc>
                <a:spcPts val="2590"/>
              </a:lnSpc>
              <a:spcBef>
                <a:spcPts val="16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Orificium zygomaticum’dan </a:t>
            </a:r>
            <a:r>
              <a:rPr sz="2400" dirty="0">
                <a:latin typeface="Times New Roman"/>
                <a:cs typeface="Times New Roman"/>
              </a:rPr>
              <a:t>geçar ve  </a:t>
            </a:r>
            <a:r>
              <a:rPr sz="2400" spc="-5" dirty="0">
                <a:latin typeface="Times New Roman"/>
                <a:cs typeface="Times New Roman"/>
              </a:rPr>
              <a:t>güçlü bit tendonla proc. coronoideus’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(insertio)</a:t>
            </a:r>
            <a:r>
              <a:rPr sz="2400" spc="-1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tutunur.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953067" y="1676400"/>
            <a:ext cx="6285865" cy="2874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M. temporalis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241300" marR="1231900" indent="-228600">
              <a:lnSpc>
                <a:spcPts val="2590"/>
              </a:lnSpc>
              <a:spcBef>
                <a:spcPts val="16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Ön lifleri mandibula’nın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elevasyonunu</a:t>
            </a:r>
            <a:r>
              <a:rPr sz="2400" spc="-5" dirty="0">
                <a:latin typeface="Times New Roman"/>
                <a:cs typeface="Times New Roman"/>
              </a:rPr>
              <a:t>,  arka lifleri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retraksiyonunu</a:t>
            </a:r>
            <a:r>
              <a:rPr sz="2400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oluşturur.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6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N. mandibularis’in </a:t>
            </a:r>
            <a:r>
              <a:rPr sz="2400" spc="-50" dirty="0">
                <a:solidFill>
                  <a:srgbClr val="FF3300"/>
                </a:solidFill>
                <a:latin typeface="Times New Roman"/>
                <a:cs typeface="Times New Roman"/>
              </a:rPr>
              <a:t>rr. </a:t>
            </a:r>
            <a:r>
              <a:rPr sz="2400" spc="-5" dirty="0">
                <a:solidFill>
                  <a:srgbClr val="FF3300"/>
                </a:solidFill>
                <a:latin typeface="Times New Roman"/>
                <a:cs typeface="Times New Roman"/>
              </a:rPr>
              <a:t>temporales profundi </a:t>
            </a:r>
            <a:r>
              <a:rPr sz="2400" spc="-5" dirty="0">
                <a:latin typeface="Times New Roman"/>
                <a:cs typeface="Times New Roman"/>
              </a:rPr>
              <a:t>dalları  tarafından inerve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edilir.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667000" y="2133600"/>
            <a:ext cx="5640705" cy="185102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2400" u="heavy" spc="-2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ARTERLER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a.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temporalis media (a.temp.</a:t>
            </a:r>
            <a:r>
              <a:rPr sz="2400" spc="-5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superficialis)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a.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temporalis profunda anterior</a:t>
            </a:r>
            <a:r>
              <a:rPr sz="2400" spc="-3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(a.maxillaris)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a.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temporalis profunda posterior</a:t>
            </a:r>
            <a:r>
              <a:rPr sz="2400" spc="-2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(a.maxillaris)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6740" y="1433576"/>
            <a:ext cx="3492500" cy="1633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00B0F0"/>
                </a:solidFill>
                <a:latin typeface="Times New Roman"/>
                <a:cs typeface="Times New Roman"/>
              </a:rPr>
              <a:t>Venleri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Times New Roman"/>
                <a:cs typeface="Times New Roman"/>
              </a:rPr>
              <a:t>Arterlere eşlik </a:t>
            </a:r>
            <a:r>
              <a:rPr sz="2400" dirty="0">
                <a:latin typeface="Times New Roman"/>
                <a:cs typeface="Times New Roman"/>
              </a:rPr>
              <a:t>eden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venler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sz="2400" b="1" spc="-70" dirty="0">
                <a:solidFill>
                  <a:srgbClr val="00B0F0"/>
                </a:solidFill>
                <a:latin typeface="Times New Roman"/>
                <a:cs typeface="Times New Roman"/>
              </a:rPr>
              <a:t>v. </a:t>
            </a:r>
            <a:r>
              <a:rPr sz="2400" b="1" spc="-5" dirty="0">
                <a:solidFill>
                  <a:srgbClr val="00B0F0"/>
                </a:solidFill>
                <a:latin typeface="Times New Roman"/>
                <a:cs typeface="Times New Roman"/>
              </a:rPr>
              <a:t>maxillaris’e </a:t>
            </a:r>
            <a:r>
              <a:rPr sz="2400" spc="-5" dirty="0">
                <a:latin typeface="Times New Roman"/>
                <a:cs typeface="Times New Roman"/>
              </a:rPr>
              <a:t>drene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olurlar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035" y="1433576"/>
            <a:ext cx="2917190" cy="2089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CC33"/>
                </a:solidFill>
                <a:latin typeface="Times New Roman"/>
                <a:cs typeface="Times New Roman"/>
              </a:rPr>
              <a:t>Lenf</a:t>
            </a:r>
            <a:r>
              <a:rPr sz="2400" b="1" spc="-10" dirty="0">
                <a:solidFill>
                  <a:srgbClr val="33CC33"/>
                </a:solidFill>
                <a:latin typeface="Times New Roman"/>
                <a:cs typeface="Times New Roman"/>
              </a:rPr>
              <a:t> drenajı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 marR="833755">
              <a:lnSpc>
                <a:spcPts val="2590"/>
              </a:lnSpc>
              <a:spcBef>
                <a:spcPts val="1645"/>
              </a:spcBef>
            </a:pPr>
            <a:r>
              <a:rPr sz="2400" spc="-5" dirty="0">
                <a:latin typeface="Times New Roman"/>
                <a:cs typeface="Times New Roman"/>
              </a:rPr>
              <a:t>Bölgenin lenfası  </a:t>
            </a:r>
            <a:r>
              <a:rPr sz="2400" dirty="0">
                <a:solidFill>
                  <a:srgbClr val="33CC33"/>
                </a:solidFill>
                <a:latin typeface="Times New Roman"/>
                <a:cs typeface="Times New Roman"/>
              </a:rPr>
              <a:t>nodi </a:t>
            </a:r>
            <a:r>
              <a:rPr sz="2400" spc="-5" dirty="0">
                <a:solidFill>
                  <a:srgbClr val="33CC33"/>
                </a:solidFill>
                <a:latin typeface="Times New Roman"/>
                <a:cs typeface="Times New Roman"/>
              </a:rPr>
              <a:t>parotidei</a:t>
            </a:r>
            <a:r>
              <a:rPr sz="2400" spc="-100" dirty="0">
                <a:solidFill>
                  <a:srgbClr val="33CC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33CC33"/>
                </a:solidFill>
                <a:latin typeface="Times New Roman"/>
                <a:cs typeface="Times New Roman"/>
              </a:rPr>
              <a:t>nodi </a:t>
            </a:r>
            <a:r>
              <a:rPr sz="2400" spc="-5" dirty="0">
                <a:solidFill>
                  <a:srgbClr val="33CC33"/>
                </a:solidFill>
                <a:latin typeface="Times New Roman"/>
                <a:cs typeface="Times New Roman"/>
              </a:rPr>
              <a:t>mastoidei</a:t>
            </a:r>
            <a:r>
              <a:rPr sz="2400" spc="-5" dirty="0">
                <a:latin typeface="Times New Roman"/>
                <a:cs typeface="Times New Roman"/>
              </a:rPr>
              <a:t>’ye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gider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6740" y="1460563"/>
            <a:ext cx="3055620" cy="2216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Bölgenin derin</a:t>
            </a:r>
            <a:r>
              <a:rPr sz="2400" b="1" spc="-45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sinirleri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252095">
              <a:lnSpc>
                <a:spcPct val="124600"/>
              </a:lnSpc>
            </a:pPr>
            <a:r>
              <a:rPr sz="2400" spc="-5" dirty="0">
                <a:solidFill>
                  <a:srgbClr val="ED7D31"/>
                </a:solidFill>
                <a:latin typeface="Times New Roman"/>
                <a:cs typeface="Times New Roman"/>
              </a:rPr>
              <a:t>N. temporalis</a:t>
            </a:r>
            <a:r>
              <a:rPr sz="2400" spc="-50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D7D31"/>
                </a:solidFill>
                <a:latin typeface="Times New Roman"/>
                <a:cs typeface="Times New Roman"/>
              </a:rPr>
              <a:t>profundi </a:t>
            </a:r>
            <a:r>
              <a:rPr sz="2400" spc="-5" dirty="0">
                <a:latin typeface="Times New Roman"/>
                <a:cs typeface="Times New Roman"/>
              </a:rPr>
              <a:t> Ön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arka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dal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400" spc="-5" dirty="0">
                <a:latin typeface="Times New Roman"/>
                <a:cs typeface="Times New Roman"/>
              </a:rPr>
              <a:t>(CN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V-n.mandibularis)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8434" y="809498"/>
            <a:ext cx="11122965" cy="5993307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342900">
              <a:lnSpc>
                <a:spcPct val="100000"/>
              </a:lnSpc>
              <a:spcBef>
                <a:spcPts val="815"/>
              </a:spcBef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Kemik</a:t>
            </a:r>
            <a:r>
              <a:rPr sz="2400" spc="-1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tabaka</a:t>
            </a:r>
            <a:endParaRPr sz="2400" dirty="0">
              <a:latin typeface="Times New Roman"/>
              <a:cs typeface="Times New Roman"/>
            </a:endParaRPr>
          </a:p>
          <a:p>
            <a:pPr marL="342900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343535" algn="l"/>
              </a:tabLst>
            </a:pPr>
            <a:r>
              <a:rPr sz="2400" spc="-5" dirty="0">
                <a:latin typeface="Times New Roman"/>
                <a:cs typeface="Times New Roman"/>
              </a:rPr>
              <a:t>Fossa temopralis oluşumuna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katılan;</a:t>
            </a:r>
            <a:endParaRPr sz="2400" dirty="0">
              <a:latin typeface="Times New Roman"/>
              <a:cs typeface="Times New Roman"/>
            </a:endParaRPr>
          </a:p>
          <a:p>
            <a:pPr marL="800100" lvl="1" indent="-229235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800735" algn="l"/>
              </a:tabLst>
            </a:pPr>
            <a:r>
              <a:rPr sz="2400" spc="-5" dirty="0">
                <a:latin typeface="Times New Roman"/>
                <a:cs typeface="Times New Roman"/>
              </a:rPr>
              <a:t>squama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temporalis,</a:t>
            </a:r>
            <a:endParaRPr sz="2400" dirty="0">
              <a:latin typeface="Times New Roman"/>
              <a:cs typeface="Times New Roman"/>
            </a:endParaRPr>
          </a:p>
          <a:p>
            <a:pPr marL="8001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800735" algn="l"/>
              </a:tabLst>
            </a:pPr>
            <a:r>
              <a:rPr sz="2400" spc="-5" dirty="0">
                <a:latin typeface="Times New Roman"/>
                <a:cs typeface="Times New Roman"/>
              </a:rPr>
              <a:t>squama frontalis (facies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temporalis),</a:t>
            </a:r>
            <a:endParaRPr sz="2400" dirty="0">
              <a:latin typeface="Times New Roman"/>
              <a:cs typeface="Times New Roman"/>
            </a:endParaRPr>
          </a:p>
          <a:p>
            <a:pPr marL="800100" lvl="1" indent="-229235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800735" algn="l"/>
              </a:tabLst>
            </a:pPr>
            <a:r>
              <a:rPr sz="2400" spc="-5" dirty="0">
                <a:latin typeface="Times New Roman"/>
                <a:cs typeface="Times New Roman"/>
              </a:rPr>
              <a:t>os parietale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</a:p>
          <a:p>
            <a:pPr marL="8001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800735" algn="l"/>
              </a:tabLst>
            </a:pPr>
            <a:r>
              <a:rPr sz="2400" spc="-5" dirty="0">
                <a:latin typeface="Times New Roman"/>
                <a:cs typeface="Times New Roman"/>
              </a:rPr>
              <a:t>ala major ossis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sphenoidalis</a:t>
            </a:r>
            <a:endParaRPr sz="2400" dirty="0">
              <a:latin typeface="Times New Roman"/>
              <a:cs typeface="Times New Roman"/>
            </a:endParaRPr>
          </a:p>
          <a:p>
            <a:pPr marL="342900">
              <a:lnSpc>
                <a:spcPct val="100000"/>
              </a:lnSpc>
              <a:spcBef>
                <a:spcPts val="715"/>
              </a:spcBef>
            </a:pPr>
            <a:r>
              <a:rPr sz="2400" spc="-5" dirty="0">
                <a:latin typeface="Times New Roman"/>
                <a:cs typeface="Times New Roman"/>
              </a:rPr>
              <a:t>tarafından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yapılır.</a:t>
            </a:r>
            <a:endParaRPr sz="2400" dirty="0">
              <a:latin typeface="Times New Roman"/>
              <a:cs typeface="Times New Roman"/>
            </a:endParaRPr>
          </a:p>
          <a:p>
            <a:pPr marL="342900" indent="-229235">
              <a:lnSpc>
                <a:spcPts val="2735"/>
              </a:lnSpc>
              <a:spcBef>
                <a:spcPts val="710"/>
              </a:spcBef>
              <a:buFont typeface="Arial"/>
              <a:buChar char="•"/>
              <a:tabLst>
                <a:tab pos="343535" algn="l"/>
              </a:tabLst>
            </a:pPr>
            <a:r>
              <a:rPr sz="2400" spc="-5" dirty="0">
                <a:latin typeface="Times New Roman"/>
                <a:cs typeface="Times New Roman"/>
              </a:rPr>
              <a:t>İç </a:t>
            </a:r>
            <a:r>
              <a:rPr sz="2400" dirty="0">
                <a:latin typeface="Times New Roman"/>
                <a:cs typeface="Times New Roman"/>
              </a:rPr>
              <a:t>yüzündeki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oluklarda</a:t>
            </a:r>
            <a:endParaRPr sz="2400" dirty="0">
              <a:latin typeface="Times New Roman"/>
              <a:cs typeface="Times New Roman"/>
            </a:endParaRPr>
          </a:p>
          <a:p>
            <a:pPr marL="342900">
              <a:lnSpc>
                <a:spcPts val="2735"/>
              </a:lnSpc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a.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meningea media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dalları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uzanır.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180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Times New Roman"/>
                <a:cs typeface="Times New Roman"/>
              </a:rPr>
              <a:t>Travmalarında </a:t>
            </a:r>
            <a:r>
              <a:rPr sz="2400" spc="-5" dirty="0">
                <a:latin typeface="Times New Roman"/>
                <a:cs typeface="Times New Roman"/>
              </a:rPr>
              <a:t>ince olduğu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için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>
                <a:latin typeface="Times New Roman"/>
                <a:cs typeface="Times New Roman"/>
              </a:rPr>
              <a:t>kolayca kırılır </a:t>
            </a:r>
            <a:r>
              <a:rPr sz="2400" dirty="0">
                <a:latin typeface="Times New Roman"/>
                <a:cs typeface="Times New Roman"/>
              </a:rPr>
              <a:t>ve a. </a:t>
            </a:r>
            <a:r>
              <a:rPr sz="2400" spc="-5" dirty="0">
                <a:latin typeface="Times New Roman"/>
                <a:cs typeface="Times New Roman"/>
              </a:rPr>
              <a:t>meningea media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dalları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yırtılır.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Buna </a:t>
            </a:r>
            <a:r>
              <a:rPr sz="2400" spc="-5" dirty="0">
                <a:latin typeface="Times New Roman"/>
                <a:cs typeface="Times New Roman"/>
              </a:rPr>
              <a:t>bağlı olarak epidural kanama-hematom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oluşur.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627" y="134721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0665" y="655040"/>
            <a:ext cx="10579735" cy="52219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6294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Wingdings"/>
                <a:cs typeface="Wingdings"/>
              </a:rPr>
              <a:t></a:t>
            </a:r>
            <a:r>
              <a:rPr sz="2400" u="heavy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70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Verdana"/>
                <a:cs typeface="Verdana"/>
              </a:rPr>
              <a:t>Subregio</a:t>
            </a:r>
            <a:r>
              <a:rPr sz="2400" b="1" u="heavy" spc="-254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Verdana"/>
                <a:cs typeface="Verdana"/>
              </a:rPr>
              <a:t> </a:t>
            </a:r>
            <a:r>
              <a:rPr sz="2400" b="1" u="heavy" spc="-305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Verdana"/>
                <a:cs typeface="Verdana"/>
              </a:rPr>
              <a:t>mastoidea</a:t>
            </a:r>
            <a:endParaRPr sz="2400" dirty="0">
              <a:latin typeface="Verdana"/>
              <a:cs typeface="Verdana"/>
            </a:endParaRPr>
          </a:p>
          <a:p>
            <a:pPr marL="241300" marR="460375" indent="-228600">
              <a:lnSpc>
                <a:spcPts val="2590"/>
              </a:lnSpc>
              <a:spcBef>
                <a:spcPts val="206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Proc. mastoideus </a:t>
            </a:r>
            <a:r>
              <a:rPr sz="2400" dirty="0">
                <a:latin typeface="Times New Roman"/>
                <a:cs typeface="Times New Roman"/>
              </a:rPr>
              <a:t>ve onu </a:t>
            </a:r>
            <a:r>
              <a:rPr sz="2400" spc="-5" dirty="0">
                <a:latin typeface="Times New Roman"/>
                <a:cs typeface="Times New Roman"/>
              </a:rPr>
              <a:t>örten yumuşak dokuları içeren  </a:t>
            </a:r>
            <a:r>
              <a:rPr sz="2400" spc="-20" dirty="0">
                <a:latin typeface="Times New Roman"/>
                <a:cs typeface="Times New Roman"/>
              </a:rPr>
              <a:t>bölgedir.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Sınırları:</a:t>
            </a:r>
            <a:endParaRPr sz="24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Porion’un </a:t>
            </a:r>
            <a:r>
              <a:rPr sz="2400" dirty="0">
                <a:latin typeface="Times New Roman"/>
                <a:cs typeface="Times New Roman"/>
              </a:rPr>
              <a:t>0,5 cm </a:t>
            </a:r>
            <a:r>
              <a:rPr sz="2400" spc="-5" dirty="0">
                <a:latin typeface="Times New Roman"/>
                <a:cs typeface="Times New Roman"/>
              </a:rPr>
              <a:t>yukarısından geçirilen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horizontal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çizgi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0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Porus acusticus externus’un arka kenarından </a:t>
            </a:r>
            <a:r>
              <a:rPr sz="2400" dirty="0">
                <a:latin typeface="Times New Roman"/>
                <a:cs typeface="Times New Roman"/>
              </a:rPr>
              <a:t>geçen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vertikal  çizgi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Proc.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mastoideus’un arka kenarı </a:t>
            </a:r>
            <a:r>
              <a:rPr sz="2400" dirty="0">
                <a:latin typeface="Times New Roman"/>
                <a:cs typeface="Times New Roman"/>
              </a:rPr>
              <a:t>boyunca </a:t>
            </a:r>
            <a:r>
              <a:rPr sz="2400" spc="-5" dirty="0">
                <a:latin typeface="Times New Roman"/>
                <a:cs typeface="Times New Roman"/>
              </a:rPr>
              <a:t>geçirilen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çizgi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  <a:tab pos="4060190" algn="l"/>
              </a:tabLst>
            </a:pPr>
            <a:r>
              <a:rPr sz="2400" dirty="0">
                <a:latin typeface="Times New Roman"/>
                <a:cs typeface="Times New Roman"/>
              </a:rPr>
              <a:t>Bu üç </a:t>
            </a:r>
            <a:r>
              <a:rPr sz="2400" spc="-5" dirty="0">
                <a:latin typeface="Times New Roman"/>
                <a:cs typeface="Times New Roman"/>
              </a:rPr>
              <a:t>çizginin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sınırladığı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alan	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Chipault 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üçgeni </a:t>
            </a:r>
            <a:r>
              <a:rPr sz="2400" spc="-5" dirty="0">
                <a:latin typeface="Times New Roman"/>
                <a:cs typeface="Times New Roman"/>
              </a:rPr>
              <a:t>adını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alır.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5889" y="64770"/>
            <a:ext cx="5926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latin typeface="Times New Roman"/>
                <a:cs typeface="Times New Roman"/>
              </a:rPr>
              <a:t>2- </a:t>
            </a:r>
            <a:r>
              <a:rPr spc="-275" dirty="0"/>
              <a:t>Regio </a:t>
            </a:r>
            <a:r>
              <a:rPr spc="-290" dirty="0"/>
              <a:t>temporalis </a:t>
            </a:r>
            <a:r>
              <a:rPr spc="-295" dirty="0"/>
              <a:t>(Şakak</a:t>
            </a:r>
            <a:r>
              <a:rPr spc="-490" dirty="0"/>
              <a:t> </a:t>
            </a:r>
            <a:r>
              <a:rPr spc="-265" dirty="0"/>
              <a:t>bölgesi)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602" y="118503"/>
            <a:ext cx="10393998" cy="37882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100"/>
              </a:spcBef>
            </a:pPr>
            <a:r>
              <a:rPr sz="2400" b="1" spc="-270" dirty="0">
                <a:solidFill>
                  <a:srgbClr val="000066"/>
                </a:solidFill>
                <a:latin typeface="Verdana"/>
                <a:cs typeface="Verdana"/>
              </a:rPr>
              <a:t>Subregio</a:t>
            </a:r>
            <a:r>
              <a:rPr sz="2400" b="1" spc="60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305" dirty="0">
                <a:solidFill>
                  <a:srgbClr val="000066"/>
                </a:solidFill>
                <a:latin typeface="Verdana"/>
                <a:cs typeface="Verdana"/>
              </a:rPr>
              <a:t>mastoidea</a:t>
            </a:r>
            <a:endParaRPr sz="2400" dirty="0">
              <a:latin typeface="Verdana"/>
              <a:cs typeface="Verdana"/>
            </a:endParaRPr>
          </a:p>
          <a:p>
            <a:pPr marL="279400">
              <a:lnSpc>
                <a:spcPct val="100000"/>
              </a:lnSpc>
              <a:spcBef>
                <a:spcPts val="1860"/>
              </a:spcBef>
            </a:pPr>
            <a:r>
              <a:rPr sz="2400" spc="-5" dirty="0">
                <a:latin typeface="Times New Roman"/>
                <a:cs typeface="Times New Roman"/>
              </a:rPr>
              <a:t>Üçgenin;</a:t>
            </a:r>
            <a:endParaRPr sz="2400" dirty="0">
              <a:latin typeface="Times New Roman"/>
              <a:cs typeface="Times New Roman"/>
            </a:endParaRPr>
          </a:p>
          <a:p>
            <a:pPr marL="736600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736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arka oblik sınırı </a:t>
            </a:r>
            <a:r>
              <a:rPr sz="2400" spc="-5" dirty="0">
                <a:solidFill>
                  <a:srgbClr val="ED7D31"/>
                </a:solidFill>
                <a:latin typeface="Times New Roman"/>
                <a:cs typeface="Times New Roman"/>
              </a:rPr>
              <a:t>sinus</a:t>
            </a:r>
            <a:r>
              <a:rPr sz="2400" spc="-15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ED7D31"/>
                </a:solidFill>
                <a:latin typeface="Times New Roman"/>
                <a:cs typeface="Times New Roman"/>
              </a:rPr>
              <a:t>sigmoideus’un</a:t>
            </a:r>
            <a:endParaRPr sz="2400" dirty="0">
              <a:latin typeface="Times New Roman"/>
              <a:cs typeface="Times New Roman"/>
            </a:endParaRPr>
          </a:p>
          <a:p>
            <a:pPr marL="736600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736600" algn="l"/>
              </a:tabLst>
            </a:pPr>
            <a:r>
              <a:rPr sz="2400" dirty="0">
                <a:latin typeface="Times New Roman"/>
                <a:cs typeface="Times New Roman"/>
              </a:rPr>
              <a:t>ön </a:t>
            </a:r>
            <a:r>
              <a:rPr sz="2400" spc="-5" dirty="0">
                <a:latin typeface="Times New Roman"/>
                <a:cs typeface="Times New Roman"/>
              </a:rPr>
              <a:t>vertikal sınırı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canalis</a:t>
            </a:r>
            <a:r>
              <a:rPr sz="2400" spc="-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facialis’in</a:t>
            </a:r>
            <a:endParaRPr sz="2400" dirty="0">
              <a:latin typeface="Times New Roman"/>
              <a:cs typeface="Times New Roman"/>
            </a:endParaRPr>
          </a:p>
          <a:p>
            <a:pPr marL="736600" indent="-228600">
              <a:lnSpc>
                <a:spcPts val="2735"/>
              </a:lnSpc>
              <a:spcBef>
                <a:spcPts val="210"/>
              </a:spcBef>
              <a:buFont typeface="Arial"/>
              <a:buChar char="•"/>
              <a:tabLst>
                <a:tab pos="736600" algn="l"/>
              </a:tabLst>
            </a:pPr>
            <a:r>
              <a:rPr sz="2400" dirty="0">
                <a:latin typeface="Times New Roman"/>
                <a:cs typeface="Times New Roman"/>
              </a:rPr>
              <a:t>üst </a:t>
            </a:r>
            <a:r>
              <a:rPr sz="2400" spc="-5" dirty="0">
                <a:latin typeface="Times New Roman"/>
                <a:cs typeface="Times New Roman"/>
              </a:rPr>
              <a:t>horizontal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sınırı</a:t>
            </a:r>
            <a:endParaRPr sz="2400" dirty="0">
              <a:latin typeface="Times New Roman"/>
              <a:cs typeface="Times New Roman"/>
            </a:endParaRPr>
          </a:p>
          <a:p>
            <a:pPr marL="736600" marR="2013585">
              <a:lnSpc>
                <a:spcPts val="2590"/>
              </a:lnSpc>
              <a:spcBef>
                <a:spcPts val="185"/>
              </a:spcBef>
            </a:pPr>
            <a:r>
              <a:rPr sz="2400" spc="-5" dirty="0">
                <a:solidFill>
                  <a:srgbClr val="FF3300"/>
                </a:solidFill>
                <a:latin typeface="Times New Roman"/>
                <a:cs typeface="Times New Roman"/>
              </a:rPr>
              <a:t>lobus temporalis’in alt kenarının  </a:t>
            </a:r>
            <a:r>
              <a:rPr sz="2400" dirty="0">
                <a:latin typeface="Times New Roman"/>
                <a:cs typeface="Times New Roman"/>
              </a:rPr>
              <a:t>yüzeyel </a:t>
            </a:r>
            <a:r>
              <a:rPr sz="2400" spc="-5" dirty="0">
                <a:latin typeface="Times New Roman"/>
                <a:cs typeface="Times New Roman"/>
              </a:rPr>
              <a:t>projeksiyonuna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uyar.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279400" marR="43180" indent="-228600">
              <a:lnSpc>
                <a:spcPts val="2590"/>
              </a:lnSpc>
              <a:spcBef>
                <a:spcPts val="1610"/>
              </a:spcBef>
              <a:buFont typeface="Arial"/>
              <a:buChar char="•"/>
              <a:tabLst>
                <a:tab pos="279400" algn="l"/>
              </a:tabLst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üçgenin üst-ön köşesindeki 1cm</a:t>
            </a:r>
            <a:r>
              <a:rPr sz="2400" spc="-7" baseline="24305" dirty="0">
                <a:latin typeface="Times New Roman"/>
                <a:cs typeface="Times New Roman"/>
              </a:rPr>
              <a:t>2</a:t>
            </a:r>
            <a:r>
              <a:rPr sz="2400" spc="-5" dirty="0">
                <a:latin typeface="Times New Roman"/>
                <a:cs typeface="Times New Roman"/>
              </a:rPr>
              <a:t>’lik alan antrum  mastoideum’un </a:t>
            </a:r>
            <a:r>
              <a:rPr sz="2400" dirty="0">
                <a:latin typeface="Times New Roman"/>
                <a:cs typeface="Times New Roman"/>
              </a:rPr>
              <a:t>yüzeyel </a:t>
            </a:r>
            <a:r>
              <a:rPr sz="2400" spc="-5" dirty="0">
                <a:latin typeface="Times New Roman"/>
                <a:cs typeface="Times New Roman"/>
              </a:rPr>
              <a:t>projeksiyonuna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uyar.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8154" y="5443664"/>
            <a:ext cx="2216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Mac-even</a:t>
            </a:r>
            <a:r>
              <a:rPr sz="2400" b="1" spc="-9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üçgeni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338" y="118529"/>
            <a:ext cx="11783061" cy="58323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0"/>
              </a:spcBef>
            </a:pPr>
            <a:r>
              <a:rPr sz="2400" b="1" spc="-270" dirty="0">
                <a:solidFill>
                  <a:srgbClr val="000066"/>
                </a:solidFill>
                <a:latin typeface="Verdana"/>
                <a:cs typeface="Verdana"/>
              </a:rPr>
              <a:t>Subregio</a:t>
            </a:r>
            <a:r>
              <a:rPr sz="2400" b="1" spc="60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305" dirty="0">
                <a:solidFill>
                  <a:srgbClr val="000066"/>
                </a:solidFill>
                <a:latin typeface="Verdana"/>
                <a:cs typeface="Verdana"/>
              </a:rPr>
              <a:t>mastoidea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264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bölgenin derisi ince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fasyaya </a:t>
            </a:r>
            <a:r>
              <a:rPr sz="2400" dirty="0">
                <a:latin typeface="Times New Roman"/>
                <a:cs typeface="Times New Roman"/>
              </a:rPr>
              <a:t>çok </a:t>
            </a:r>
            <a:r>
              <a:rPr sz="2400" spc="-5" dirty="0">
                <a:latin typeface="Times New Roman"/>
                <a:cs typeface="Times New Roman"/>
              </a:rPr>
              <a:t>iyi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fiksedir.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</a:pPr>
            <a:endParaRPr sz="30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Arka bölümü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kıllıdır.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241300" marR="1156335" indent="-228600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Derialtı </a:t>
            </a:r>
            <a:r>
              <a:rPr sz="2400" dirty="0">
                <a:latin typeface="Times New Roman"/>
                <a:cs typeface="Times New Roman"/>
              </a:rPr>
              <a:t>dokusu, gevşek bağ dokusu ve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yağ  dokusundan</a:t>
            </a:r>
            <a:r>
              <a:rPr sz="2400" spc="-15" dirty="0">
                <a:latin typeface="Times New Roman"/>
                <a:cs typeface="Times New Roman"/>
              </a:rPr>
              <a:t> yapılmıştır.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240665" marR="2074545" indent="-228600">
              <a:lnSpc>
                <a:spcPts val="2590"/>
              </a:lnSpc>
              <a:spcBef>
                <a:spcPts val="16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Derialtı katmanında bulunan venler  </a:t>
            </a:r>
            <a:r>
              <a:rPr sz="2400" spc="-35" dirty="0">
                <a:latin typeface="Times New Roman"/>
                <a:cs typeface="Times New Roman"/>
              </a:rPr>
              <a:t>for. </a:t>
            </a:r>
            <a:r>
              <a:rPr sz="2400" spc="-5" dirty="0">
                <a:latin typeface="Times New Roman"/>
                <a:cs typeface="Times New Roman"/>
              </a:rPr>
              <a:t>mastoideum’dan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geçen</a:t>
            </a:r>
          </a:p>
          <a:p>
            <a:pPr marL="241300" marR="1776730" indent="-635">
              <a:lnSpc>
                <a:spcPts val="2590"/>
              </a:lnSpc>
              <a:spcBef>
                <a:spcPts val="5"/>
              </a:spcBef>
            </a:pPr>
            <a:r>
              <a:rPr sz="2400" spc="-80" dirty="0">
                <a:solidFill>
                  <a:srgbClr val="FF0000"/>
                </a:solidFill>
                <a:latin typeface="Times New Roman"/>
                <a:cs typeface="Times New Roman"/>
              </a:rPr>
              <a:t>v.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emisseria mastoidea </a:t>
            </a:r>
            <a:r>
              <a:rPr sz="2400" spc="-5" dirty="0">
                <a:latin typeface="Times New Roman"/>
                <a:cs typeface="Times New Roman"/>
              </a:rPr>
              <a:t>aracılığı ile  dura mater </a:t>
            </a:r>
            <a:r>
              <a:rPr sz="2400" dirty="0">
                <a:latin typeface="Times New Roman"/>
                <a:cs typeface="Times New Roman"/>
              </a:rPr>
              <a:t>ven </a:t>
            </a:r>
            <a:r>
              <a:rPr sz="2400" spc="-5" dirty="0">
                <a:latin typeface="Times New Roman"/>
                <a:cs typeface="Times New Roman"/>
              </a:rPr>
              <a:t>sinüslerine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bağlanırlar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Fasya katı ince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galea aponeurotica ile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devamlıdır.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Periost kemiğe fikse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durumdadır.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8284" y="874776"/>
            <a:ext cx="11053115" cy="362246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Times New Roman"/>
                <a:cs typeface="Times New Roman"/>
              </a:rPr>
              <a:t>Alın hariç </a:t>
            </a:r>
            <a:r>
              <a:rPr sz="2400" dirty="0">
                <a:latin typeface="Times New Roman"/>
                <a:cs typeface="Times New Roman"/>
              </a:rPr>
              <a:t>vücudun en yoğun </a:t>
            </a:r>
            <a:r>
              <a:rPr sz="2400" spc="-5" dirty="0">
                <a:latin typeface="Times New Roman"/>
                <a:cs typeface="Times New Roman"/>
              </a:rPr>
              <a:t>kıllanan bölgesidir  (saçlı deri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bölgesi).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Buradaki kıllara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capilli</a:t>
            </a:r>
            <a:r>
              <a:rPr sz="2400" spc="-6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denir.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marR="1725295">
              <a:lnSpc>
                <a:spcPct val="124800"/>
              </a:lnSpc>
            </a:pPr>
            <a:r>
              <a:rPr sz="2400" spc="-5" dirty="0">
                <a:latin typeface="Times New Roman"/>
                <a:cs typeface="Times New Roman"/>
              </a:rPr>
              <a:t>Alın ile saçlı deri arasındaki sınıra 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limes capillitii </a:t>
            </a:r>
            <a:r>
              <a:rPr sz="2400" dirty="0">
                <a:latin typeface="Times New Roman"/>
                <a:cs typeface="Times New Roman"/>
              </a:rPr>
              <a:t>adı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verilir.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700" marR="2085975">
              <a:lnSpc>
                <a:spcPct val="124800"/>
              </a:lnSpc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sınır kadın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çocuklarda  </a:t>
            </a:r>
            <a:r>
              <a:rPr sz="2400" dirty="0">
                <a:latin typeface="Times New Roman"/>
                <a:cs typeface="Times New Roman"/>
              </a:rPr>
              <a:t>düzgün </a:t>
            </a:r>
            <a:r>
              <a:rPr sz="2400" spc="-5" dirty="0">
                <a:latin typeface="Times New Roman"/>
                <a:cs typeface="Times New Roman"/>
              </a:rPr>
              <a:t>bir kaviste iken  yetişkin erkeklerde dökülmeye  bağlı (ALOPECIA) olarak  geriye doğru kıvrımlar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gösterir.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75323" y="5410200"/>
            <a:ext cx="1115599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221865" algn="l"/>
              </a:tabLst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bölgenin kemik katına </a:t>
            </a:r>
            <a:r>
              <a:rPr sz="2400" dirty="0">
                <a:latin typeface="Times New Roman"/>
                <a:cs typeface="Times New Roman"/>
              </a:rPr>
              <a:t>kadar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olan  </a:t>
            </a:r>
            <a:r>
              <a:rPr sz="2400" spc="-5" dirty="0" err="1">
                <a:latin typeface="Times New Roman"/>
                <a:cs typeface="Times New Roman"/>
              </a:rPr>
              <a:t>yumuşak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 err="1">
                <a:latin typeface="Times New Roman"/>
                <a:cs typeface="Times New Roman"/>
              </a:rPr>
              <a:t>dokusu</a:t>
            </a:r>
            <a:r>
              <a:rPr lang="tr-TR"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SCALP </a:t>
            </a:r>
            <a:r>
              <a:rPr sz="2400" spc="-5" dirty="0">
                <a:latin typeface="Times New Roman"/>
                <a:cs typeface="Times New Roman"/>
              </a:rPr>
              <a:t>olarak  adlandırılır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7365" y="751586"/>
            <a:ext cx="5200650" cy="5509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omic Sans MS"/>
                <a:cs typeface="Comic Sans MS"/>
              </a:rPr>
              <a:t>Derialtı dokusunun içinde bulunan</a:t>
            </a:r>
            <a:r>
              <a:rPr sz="2000" spc="5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oluşumlar:</a:t>
            </a:r>
            <a:endParaRPr sz="20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Comic Sans MS"/>
              <a:cs typeface="Comic Sans MS"/>
            </a:endParaRPr>
          </a:p>
          <a:p>
            <a:pPr marL="469265" indent="-22923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dirty="0">
                <a:latin typeface="Comic Sans MS"/>
                <a:cs typeface="Comic Sans MS"/>
              </a:rPr>
              <a:t>M. </a:t>
            </a:r>
            <a:r>
              <a:rPr sz="1800" spc="-5" dirty="0">
                <a:latin typeface="Comic Sans MS"/>
                <a:cs typeface="Comic Sans MS"/>
              </a:rPr>
              <a:t>auricularis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posterior</a:t>
            </a:r>
            <a:endParaRPr sz="1800">
              <a:latin typeface="Comic Sans MS"/>
              <a:cs typeface="Comic Sans MS"/>
            </a:endParaRPr>
          </a:p>
          <a:p>
            <a:pPr marL="469265" indent="-229235">
              <a:lnSpc>
                <a:spcPct val="100000"/>
              </a:lnSpc>
              <a:spcBef>
                <a:spcPts val="284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dirty="0">
                <a:latin typeface="Comic Sans MS"/>
                <a:cs typeface="Comic Sans MS"/>
              </a:rPr>
              <a:t>M.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sternocleidomastoideus</a:t>
            </a:r>
            <a:endParaRPr sz="1800">
              <a:latin typeface="Comic Sans MS"/>
              <a:cs typeface="Comic Sans MS"/>
            </a:endParaRPr>
          </a:p>
          <a:p>
            <a:pPr marL="469265" indent="-229235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dirty="0">
                <a:latin typeface="Comic Sans MS"/>
                <a:cs typeface="Comic Sans MS"/>
              </a:rPr>
              <a:t>m. </a:t>
            </a:r>
            <a:r>
              <a:rPr sz="1800" spc="-5" dirty="0">
                <a:latin typeface="Comic Sans MS"/>
                <a:cs typeface="Comic Sans MS"/>
              </a:rPr>
              <a:t>splenius capitis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ve</a:t>
            </a:r>
            <a:endParaRPr sz="1800">
              <a:latin typeface="Comic Sans MS"/>
              <a:cs typeface="Comic Sans MS"/>
            </a:endParaRPr>
          </a:p>
          <a:p>
            <a:pPr marL="469265" marR="795655" indent="-228600">
              <a:lnSpc>
                <a:spcPts val="1939"/>
              </a:lnSpc>
              <a:spcBef>
                <a:spcPts val="53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dirty="0">
                <a:latin typeface="Comic Sans MS"/>
                <a:cs typeface="Comic Sans MS"/>
              </a:rPr>
              <a:t>m. </a:t>
            </a:r>
            <a:r>
              <a:rPr sz="1800" spc="-5" dirty="0">
                <a:latin typeface="Comic Sans MS"/>
                <a:cs typeface="Comic Sans MS"/>
              </a:rPr>
              <a:t>longismus capitis’in buraya yapışan  bölümleri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1900">
              <a:latin typeface="Comic Sans MS"/>
              <a:cs typeface="Comic Sans MS"/>
            </a:endParaRPr>
          </a:p>
          <a:p>
            <a:pPr marL="469265" indent="-22923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dirty="0">
                <a:latin typeface="Comic Sans MS"/>
                <a:cs typeface="Comic Sans MS"/>
              </a:rPr>
              <a:t>N. </a:t>
            </a:r>
            <a:r>
              <a:rPr sz="1800" spc="-5" dirty="0">
                <a:latin typeface="Comic Sans MS"/>
                <a:cs typeface="Comic Sans MS"/>
              </a:rPr>
              <a:t>auricularis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magnus</a:t>
            </a:r>
            <a:endParaRPr sz="1800">
              <a:latin typeface="Comic Sans MS"/>
              <a:cs typeface="Comic Sans MS"/>
            </a:endParaRPr>
          </a:p>
          <a:p>
            <a:pPr marL="469265" indent="-229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dirty="0">
                <a:latin typeface="Comic Sans MS"/>
                <a:cs typeface="Comic Sans MS"/>
              </a:rPr>
              <a:t>N. </a:t>
            </a:r>
            <a:r>
              <a:rPr sz="1800" spc="-5" dirty="0">
                <a:latin typeface="Comic Sans MS"/>
                <a:cs typeface="Comic Sans MS"/>
              </a:rPr>
              <a:t>occipitalis </a:t>
            </a:r>
            <a:r>
              <a:rPr sz="1800" dirty="0">
                <a:latin typeface="Comic Sans MS"/>
                <a:cs typeface="Comic Sans MS"/>
              </a:rPr>
              <a:t>minör </a:t>
            </a:r>
            <a:r>
              <a:rPr sz="1800" spc="-5" dirty="0">
                <a:latin typeface="Comic Sans MS"/>
                <a:cs typeface="Comic Sans MS"/>
              </a:rPr>
              <a:t>(plex.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cervicalis)</a:t>
            </a:r>
            <a:endParaRPr sz="1800">
              <a:latin typeface="Comic Sans MS"/>
              <a:cs typeface="Comic Sans MS"/>
            </a:endParaRPr>
          </a:p>
          <a:p>
            <a:pPr marL="469265" marR="2247265" indent="-228600">
              <a:lnSpc>
                <a:spcPts val="1939"/>
              </a:lnSpc>
              <a:spcBef>
                <a:spcPts val="53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dirty="0">
                <a:latin typeface="Comic Sans MS"/>
                <a:cs typeface="Comic Sans MS"/>
              </a:rPr>
              <a:t>N. </a:t>
            </a:r>
            <a:r>
              <a:rPr sz="1800" spc="-5" dirty="0">
                <a:latin typeface="Comic Sans MS"/>
                <a:cs typeface="Comic Sans MS"/>
              </a:rPr>
              <a:t>auricularis</a:t>
            </a:r>
            <a:r>
              <a:rPr sz="1800" spc="-6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posterior  (n.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facialis)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1900">
              <a:latin typeface="Comic Sans MS"/>
              <a:cs typeface="Comic Sans MS"/>
            </a:endParaRPr>
          </a:p>
          <a:p>
            <a:pPr marL="469265" indent="-22923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spc="-5" dirty="0">
                <a:latin typeface="Comic Sans MS"/>
                <a:cs typeface="Comic Sans MS"/>
              </a:rPr>
              <a:t>A. </a:t>
            </a:r>
            <a:r>
              <a:rPr sz="1800" dirty="0">
                <a:latin typeface="Comic Sans MS"/>
                <a:cs typeface="Comic Sans MS"/>
              </a:rPr>
              <a:t>V. </a:t>
            </a:r>
            <a:r>
              <a:rPr sz="1800" spc="-5" dirty="0">
                <a:latin typeface="Comic Sans MS"/>
                <a:cs typeface="Comic Sans MS"/>
              </a:rPr>
              <a:t>auricularis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posterior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100">
              <a:latin typeface="Comic Sans MS"/>
              <a:cs typeface="Comic Sans MS"/>
            </a:endParaRPr>
          </a:p>
          <a:p>
            <a:pPr marL="469265" marR="1375410" indent="-228600">
              <a:lnSpc>
                <a:spcPts val="1939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spc="-5" dirty="0">
                <a:latin typeface="Comic Sans MS"/>
                <a:cs typeface="Comic Sans MS"/>
              </a:rPr>
              <a:t>A. </a:t>
            </a:r>
            <a:r>
              <a:rPr sz="1800" dirty="0">
                <a:latin typeface="Comic Sans MS"/>
                <a:cs typeface="Comic Sans MS"/>
              </a:rPr>
              <a:t>V. </a:t>
            </a:r>
            <a:r>
              <a:rPr sz="1800" spc="-5" dirty="0">
                <a:latin typeface="Comic Sans MS"/>
                <a:cs typeface="Comic Sans MS"/>
              </a:rPr>
              <a:t>occipitalis’in r. mastoideus  dalları</a:t>
            </a:r>
            <a:endParaRPr sz="1800">
              <a:latin typeface="Comic Sans MS"/>
              <a:cs typeface="Comic Sans MS"/>
            </a:endParaRPr>
          </a:p>
          <a:p>
            <a:pPr marL="469265" indent="-229235">
              <a:lnSpc>
                <a:spcPct val="100000"/>
              </a:lnSpc>
              <a:spcBef>
                <a:spcPts val="259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spc="-5" dirty="0">
                <a:latin typeface="Comic Sans MS"/>
                <a:cs typeface="Comic Sans MS"/>
              </a:rPr>
              <a:t>Nodi</a:t>
            </a:r>
            <a:r>
              <a:rPr sz="180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mastoidei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4790" y="118529"/>
            <a:ext cx="2834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70" dirty="0"/>
              <a:t>Subregio</a:t>
            </a:r>
            <a:r>
              <a:rPr sz="2400" spc="35" dirty="0"/>
              <a:t> </a:t>
            </a:r>
            <a:r>
              <a:rPr sz="2400" spc="-305" dirty="0"/>
              <a:t>mastoidea</a:t>
            </a:r>
            <a:endParaRPr sz="24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352" y="751586"/>
            <a:ext cx="11445240" cy="5601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CC0000"/>
                </a:solidFill>
                <a:latin typeface="Times New Roman"/>
                <a:cs typeface="Times New Roman"/>
              </a:rPr>
              <a:t>Kemik</a:t>
            </a:r>
            <a:r>
              <a:rPr sz="2200" spc="-1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CC0000"/>
                </a:solidFill>
                <a:latin typeface="Times New Roman"/>
                <a:cs typeface="Times New Roman"/>
              </a:rPr>
              <a:t>tabaka: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50">
              <a:latin typeface="Times New Roman"/>
              <a:cs typeface="Times New Roman"/>
            </a:endParaRPr>
          </a:p>
          <a:p>
            <a:pPr marL="342265" indent="-228600">
              <a:lnSpc>
                <a:spcPct val="100000"/>
              </a:lnSpc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200" spc="-5" dirty="0">
                <a:latin typeface="Times New Roman"/>
                <a:cs typeface="Times New Roman"/>
              </a:rPr>
              <a:t>Os temporale’nin pars </a:t>
            </a:r>
            <a:r>
              <a:rPr sz="2200" spc="-15" dirty="0">
                <a:latin typeface="Times New Roman"/>
                <a:cs typeface="Times New Roman"/>
              </a:rPr>
              <a:t>mastoidea’sı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oluşturur.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3550">
              <a:latin typeface="Times New Roman"/>
              <a:cs typeface="Times New Roman"/>
            </a:endParaRPr>
          </a:p>
          <a:p>
            <a:pPr marL="342265" indent="-228600">
              <a:lnSpc>
                <a:spcPts val="2510"/>
              </a:lnSpc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200" spc="-5" dirty="0">
                <a:latin typeface="Times New Roman"/>
                <a:cs typeface="Times New Roman"/>
              </a:rPr>
              <a:t>Pars </a:t>
            </a:r>
            <a:r>
              <a:rPr sz="2200" dirty="0">
                <a:latin typeface="Times New Roman"/>
                <a:cs typeface="Times New Roman"/>
              </a:rPr>
              <a:t>mastoidea içinde havalı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hücreler</a:t>
            </a:r>
            <a:endParaRPr sz="2200">
              <a:latin typeface="Times New Roman"/>
              <a:cs typeface="Times New Roman"/>
            </a:endParaRPr>
          </a:p>
          <a:p>
            <a:pPr marL="342265">
              <a:lnSpc>
                <a:spcPts val="2510"/>
              </a:lnSpc>
            </a:pPr>
            <a:r>
              <a:rPr sz="2200" dirty="0">
                <a:latin typeface="Times New Roman"/>
                <a:cs typeface="Times New Roman"/>
              </a:rPr>
              <a:t>-</a:t>
            </a:r>
            <a:r>
              <a:rPr sz="2200" dirty="0">
                <a:solidFill>
                  <a:srgbClr val="CC0000"/>
                </a:solidFill>
                <a:latin typeface="Times New Roman"/>
                <a:cs typeface="Times New Roman"/>
              </a:rPr>
              <a:t>cellulae </a:t>
            </a:r>
            <a:r>
              <a:rPr sz="2200" spc="-5" dirty="0">
                <a:solidFill>
                  <a:srgbClr val="CC0000"/>
                </a:solidFill>
                <a:latin typeface="Times New Roman"/>
                <a:cs typeface="Times New Roman"/>
              </a:rPr>
              <a:t>mastoideae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bulunur.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42265" marR="5661025" indent="-228600">
              <a:lnSpc>
                <a:spcPts val="2380"/>
              </a:lnSpc>
              <a:spcBef>
                <a:spcPts val="1645"/>
              </a:spcBef>
              <a:buFont typeface="Arial"/>
              <a:buChar char="•"/>
              <a:tabLst>
                <a:tab pos="342265" algn="l"/>
                <a:tab pos="342900" algn="l"/>
              </a:tabLst>
            </a:pPr>
            <a:r>
              <a:rPr sz="2200" dirty="0">
                <a:latin typeface="Times New Roman"/>
                <a:cs typeface="Times New Roman"/>
              </a:rPr>
              <a:t>Bu </a:t>
            </a:r>
            <a:r>
              <a:rPr sz="2200" spc="-5" dirty="0">
                <a:latin typeface="Times New Roman"/>
                <a:cs typeface="Times New Roman"/>
              </a:rPr>
              <a:t>hücrelerin </a:t>
            </a:r>
            <a:r>
              <a:rPr sz="2200" dirty="0">
                <a:latin typeface="Times New Roman"/>
                <a:cs typeface="Times New Roman"/>
              </a:rPr>
              <a:t>en büyüğü </a:t>
            </a:r>
            <a:r>
              <a:rPr sz="2200" dirty="0">
                <a:solidFill>
                  <a:srgbClr val="CC0000"/>
                </a:solidFill>
                <a:latin typeface="Times New Roman"/>
                <a:cs typeface="Times New Roman"/>
              </a:rPr>
              <a:t>antrum  </a:t>
            </a:r>
            <a:r>
              <a:rPr sz="2200" spc="-5" dirty="0">
                <a:solidFill>
                  <a:srgbClr val="CC0000"/>
                </a:solidFill>
                <a:latin typeface="Times New Roman"/>
                <a:cs typeface="Times New Roman"/>
              </a:rPr>
              <a:t>mastoideum’dur </a:t>
            </a:r>
            <a:r>
              <a:rPr sz="2200" dirty="0">
                <a:latin typeface="Times New Roman"/>
                <a:cs typeface="Times New Roman"/>
              </a:rPr>
              <a:t>ve </a:t>
            </a:r>
            <a:r>
              <a:rPr sz="2200" dirty="0">
                <a:solidFill>
                  <a:srgbClr val="CC0000"/>
                </a:solidFill>
                <a:latin typeface="Times New Roman"/>
                <a:cs typeface="Times New Roman"/>
              </a:rPr>
              <a:t>aditus ad antrum </a:t>
            </a:r>
            <a:r>
              <a:rPr sz="2200" dirty="0">
                <a:latin typeface="Times New Roman"/>
                <a:cs typeface="Times New Roman"/>
              </a:rPr>
              <a:t>aracılığı ile  cavitas </a:t>
            </a:r>
            <a:r>
              <a:rPr sz="2200" spc="-5" dirty="0">
                <a:latin typeface="Times New Roman"/>
                <a:cs typeface="Times New Roman"/>
              </a:rPr>
              <a:t>tympani’ye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bağlanır.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Pars mastoidea’nın </a:t>
            </a:r>
            <a:r>
              <a:rPr sz="2200" dirty="0">
                <a:latin typeface="Times New Roman"/>
                <a:cs typeface="Times New Roman"/>
              </a:rPr>
              <a:t>iç yüzünde </a:t>
            </a:r>
            <a:r>
              <a:rPr sz="2200" spc="-5" dirty="0">
                <a:solidFill>
                  <a:srgbClr val="ED7D31"/>
                </a:solidFill>
                <a:latin typeface="Times New Roman"/>
                <a:cs typeface="Times New Roman"/>
              </a:rPr>
              <a:t>sulcus </a:t>
            </a:r>
            <a:r>
              <a:rPr sz="2200" dirty="0">
                <a:solidFill>
                  <a:srgbClr val="ED7D31"/>
                </a:solidFill>
                <a:latin typeface="Times New Roman"/>
                <a:cs typeface="Times New Roman"/>
              </a:rPr>
              <a:t>sinus </a:t>
            </a:r>
            <a:r>
              <a:rPr sz="2200" spc="-5" dirty="0">
                <a:solidFill>
                  <a:srgbClr val="ED7D31"/>
                </a:solidFill>
                <a:latin typeface="Times New Roman"/>
                <a:cs typeface="Times New Roman"/>
              </a:rPr>
              <a:t>sigmoideus </a:t>
            </a:r>
            <a:r>
              <a:rPr sz="2200" dirty="0">
                <a:latin typeface="Times New Roman"/>
                <a:cs typeface="Times New Roman"/>
              </a:rPr>
              <a:t>yer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alır.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380"/>
              </a:lnSpc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/>
                <a:cs typeface="Times New Roman"/>
              </a:rPr>
              <a:t>Dış </a:t>
            </a:r>
            <a:r>
              <a:rPr sz="2200" dirty="0">
                <a:latin typeface="Times New Roman"/>
                <a:cs typeface="Times New Roman"/>
              </a:rPr>
              <a:t>yüzün </a:t>
            </a:r>
            <a:r>
              <a:rPr sz="2200" spc="-5" dirty="0">
                <a:latin typeface="Times New Roman"/>
                <a:cs typeface="Times New Roman"/>
              </a:rPr>
              <a:t>arka tarafında </a:t>
            </a:r>
            <a:r>
              <a:rPr sz="2200" dirty="0">
                <a:latin typeface="Times New Roman"/>
                <a:cs typeface="Times New Roman"/>
              </a:rPr>
              <a:t>ise </a:t>
            </a:r>
            <a:r>
              <a:rPr sz="2200" spc="-75" dirty="0">
                <a:solidFill>
                  <a:srgbClr val="ED7D31"/>
                </a:solidFill>
                <a:latin typeface="Times New Roman"/>
                <a:cs typeface="Times New Roman"/>
              </a:rPr>
              <a:t>v. </a:t>
            </a:r>
            <a:r>
              <a:rPr sz="2200" spc="-5" dirty="0">
                <a:solidFill>
                  <a:srgbClr val="ED7D31"/>
                </a:solidFill>
                <a:latin typeface="Times New Roman"/>
                <a:cs typeface="Times New Roman"/>
              </a:rPr>
              <a:t>emisseria mastoidea’nın </a:t>
            </a:r>
            <a:r>
              <a:rPr sz="2200" dirty="0">
                <a:latin typeface="Times New Roman"/>
                <a:cs typeface="Times New Roman"/>
              </a:rPr>
              <a:t>geçtiği </a:t>
            </a:r>
            <a:r>
              <a:rPr sz="2200" spc="-5" dirty="0">
                <a:solidFill>
                  <a:srgbClr val="CC0000"/>
                </a:solidFill>
                <a:latin typeface="Times New Roman"/>
                <a:cs typeface="Times New Roman"/>
              </a:rPr>
              <a:t>foramen mastoideum </a:t>
            </a:r>
            <a:r>
              <a:rPr sz="2200" dirty="0">
                <a:latin typeface="Times New Roman"/>
                <a:cs typeface="Times New Roman"/>
              </a:rPr>
              <a:t>adı verilen bir  delik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bulunur.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790" y="118529"/>
            <a:ext cx="2834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70" dirty="0"/>
              <a:t>Subregio</a:t>
            </a:r>
            <a:r>
              <a:rPr sz="2400" spc="35" dirty="0"/>
              <a:t> </a:t>
            </a:r>
            <a:r>
              <a:rPr sz="2400" spc="-305" dirty="0"/>
              <a:t>mastoidea</a:t>
            </a:r>
            <a:endParaRPr sz="24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0665" y="879538"/>
            <a:ext cx="6851015" cy="452056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254635" indent="-2286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Orta kulak iltihaplarında (otitis media) enfeksiyon  antrum mastoideum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diğer cellulae mastoideae’ya  yayılabilir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spc="-5" dirty="0">
                <a:solidFill>
                  <a:srgbClr val="FF3300"/>
                </a:solidFill>
                <a:latin typeface="Times New Roman"/>
                <a:cs typeface="Times New Roman"/>
              </a:rPr>
              <a:t>mastoidit</a:t>
            </a:r>
            <a:r>
              <a:rPr sz="2400" spc="-5" dirty="0">
                <a:latin typeface="Times New Roman"/>
                <a:cs typeface="Times New Roman"/>
              </a:rPr>
              <a:t>).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41300" marR="226695" indent="-228600" algn="just">
              <a:lnSpc>
                <a:spcPts val="2590"/>
              </a:lnSpc>
              <a:spcBef>
                <a:spcPts val="1614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Enfeksiyon buralardan intrakranial boşluğa geçerek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 ekstradural abse,menenjit, beyin absesi </a:t>
            </a:r>
            <a:r>
              <a:rPr sz="2400" spc="-5" dirty="0">
                <a:latin typeface="Times New Roman"/>
                <a:cs typeface="Times New Roman"/>
              </a:rPr>
              <a:t>yaratabildiği  gibi </a:t>
            </a:r>
            <a:r>
              <a:rPr sz="2400" dirty="0">
                <a:latin typeface="Times New Roman"/>
                <a:cs typeface="Times New Roman"/>
              </a:rPr>
              <a:t>bazen </a:t>
            </a:r>
            <a:r>
              <a:rPr sz="2400" spc="-5" dirty="0">
                <a:latin typeface="Times New Roman"/>
                <a:cs typeface="Times New Roman"/>
              </a:rPr>
              <a:t>yüzeyele doğru derialtına çıkarak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derialtı  abseleri</a:t>
            </a:r>
            <a:r>
              <a:rPr sz="2400" spc="-3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oluşturabilir.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ts val="2735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Mastoid trepanasyonu esnasında komplikasyon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olarak</a:t>
            </a:r>
            <a:endParaRPr sz="2400">
              <a:latin typeface="Times New Roman"/>
              <a:cs typeface="Times New Roman"/>
            </a:endParaRPr>
          </a:p>
          <a:p>
            <a:pPr marL="241300" marR="134620">
              <a:lnSpc>
                <a:spcPts val="2590"/>
              </a:lnSpc>
              <a:spcBef>
                <a:spcPts val="185"/>
              </a:spcBef>
            </a:pPr>
            <a:r>
              <a:rPr sz="2400" dirty="0">
                <a:latin typeface="Times New Roman"/>
                <a:cs typeface="Times New Roman"/>
              </a:rPr>
              <a:t>n. </a:t>
            </a:r>
            <a:r>
              <a:rPr sz="2400" spc="-5" dirty="0">
                <a:latin typeface="Times New Roman"/>
                <a:cs typeface="Times New Roman"/>
              </a:rPr>
              <a:t>facialis yaralanabildiği gibi sinus sigmoideus içine  </a:t>
            </a:r>
            <a:r>
              <a:rPr sz="2400" spc="-15" dirty="0">
                <a:latin typeface="Times New Roman"/>
                <a:cs typeface="Times New Roman"/>
              </a:rPr>
              <a:t>girilebilir.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4815" y="118605"/>
            <a:ext cx="2834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70" dirty="0"/>
              <a:t>Subregio</a:t>
            </a:r>
            <a:r>
              <a:rPr sz="2400" spc="35" dirty="0"/>
              <a:t> </a:t>
            </a:r>
            <a:r>
              <a:rPr sz="2400" spc="-305" dirty="0"/>
              <a:t>mastoidea</a:t>
            </a:r>
            <a:endParaRPr sz="24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790" y="118529"/>
            <a:ext cx="2421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45" dirty="0"/>
              <a:t>Regio</a:t>
            </a:r>
            <a:r>
              <a:rPr sz="2400" spc="30" dirty="0"/>
              <a:t> </a:t>
            </a:r>
            <a:r>
              <a:rPr sz="2400" spc="-254" dirty="0"/>
              <a:t>auricularis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81940" y="1234694"/>
            <a:ext cx="6747509" cy="1522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İşitme </a:t>
            </a:r>
            <a:r>
              <a:rPr sz="2400" dirty="0">
                <a:latin typeface="Times New Roman"/>
                <a:cs typeface="Times New Roman"/>
              </a:rPr>
              <a:t>ve denge </a:t>
            </a:r>
            <a:r>
              <a:rPr sz="2400" spc="-10" dirty="0">
                <a:latin typeface="Times New Roman"/>
                <a:cs typeface="Times New Roman"/>
              </a:rPr>
              <a:t>organını </a:t>
            </a:r>
            <a:r>
              <a:rPr sz="2400" spc="-5" dirty="0">
                <a:latin typeface="Times New Roman"/>
                <a:cs typeface="Times New Roman"/>
              </a:rPr>
              <a:t>içeren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bölgedir.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3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Bölgenin kulak </a:t>
            </a:r>
            <a:r>
              <a:rPr sz="2400" dirty="0">
                <a:latin typeface="Times New Roman"/>
                <a:cs typeface="Times New Roman"/>
              </a:rPr>
              <a:t>kepçesi </a:t>
            </a:r>
            <a:r>
              <a:rPr sz="2400" spc="-5" dirty="0">
                <a:latin typeface="Times New Roman"/>
                <a:cs typeface="Times New Roman"/>
              </a:rPr>
              <a:t>dışındaki oluşumları, derinde  </a:t>
            </a:r>
            <a:r>
              <a:rPr sz="2400" spc="-15" dirty="0">
                <a:latin typeface="Times New Roman"/>
                <a:cs typeface="Times New Roman"/>
              </a:rPr>
              <a:t>yerleşmiştir.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13677" y="118529"/>
            <a:ext cx="5885180" cy="6545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456940" algn="r">
              <a:lnSpc>
                <a:spcPct val="100000"/>
              </a:lnSpc>
              <a:spcBef>
                <a:spcPts val="100"/>
              </a:spcBef>
            </a:pPr>
            <a:r>
              <a:rPr sz="2400" b="1" spc="-245" dirty="0">
                <a:solidFill>
                  <a:srgbClr val="000066"/>
                </a:solidFill>
                <a:latin typeface="Verdana"/>
                <a:cs typeface="Verdana"/>
              </a:rPr>
              <a:t>Regio</a:t>
            </a:r>
            <a:r>
              <a:rPr sz="2400" b="1" spc="20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254" dirty="0">
                <a:solidFill>
                  <a:srgbClr val="000066"/>
                </a:solidFill>
                <a:latin typeface="Verdana"/>
                <a:cs typeface="Verdana"/>
              </a:rPr>
              <a:t>auricularis</a:t>
            </a:r>
            <a:endParaRPr sz="2400">
              <a:latin typeface="Verdana"/>
              <a:cs typeface="Verdana"/>
            </a:endParaRPr>
          </a:p>
          <a:p>
            <a:pPr marR="3540125" algn="r">
              <a:lnSpc>
                <a:spcPct val="100000"/>
              </a:lnSpc>
              <a:spcBef>
                <a:spcPts val="2345"/>
              </a:spcBef>
            </a:pPr>
            <a:r>
              <a:rPr sz="2400" b="1" spc="-200" dirty="0">
                <a:solidFill>
                  <a:srgbClr val="000066"/>
                </a:solidFill>
                <a:latin typeface="Verdana"/>
                <a:cs typeface="Verdana"/>
              </a:rPr>
              <a:t>Auris</a:t>
            </a:r>
            <a:r>
              <a:rPr sz="2400" b="1" spc="-20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170" dirty="0">
                <a:solidFill>
                  <a:srgbClr val="000066"/>
                </a:solidFill>
                <a:latin typeface="Verdana"/>
                <a:cs typeface="Verdana"/>
              </a:rPr>
              <a:t>(kulak):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İşitme </a:t>
            </a:r>
            <a:r>
              <a:rPr sz="2400" dirty="0">
                <a:latin typeface="Times New Roman"/>
                <a:cs typeface="Times New Roman"/>
              </a:rPr>
              <a:t>ve denge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organıdır.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3 </a:t>
            </a:r>
            <a:r>
              <a:rPr sz="2400" spc="-5" dirty="0">
                <a:latin typeface="Times New Roman"/>
                <a:cs typeface="Times New Roman"/>
              </a:rPr>
              <a:t>bölüme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ayrılır;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850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Auris externa (dış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kulak)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850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Auris media (orta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kulak)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Auris interna (iç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kulak)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Dış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orta kulak iletim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aygıtı,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İç kulak algı (persepsiyon) aygıtı olarak görev  </a:t>
            </a:r>
            <a:r>
              <a:rPr sz="2400" spc="-25" dirty="0">
                <a:latin typeface="Times New Roman"/>
                <a:cs typeface="Times New Roman"/>
              </a:rPr>
              <a:t>yapar.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" y="1233170"/>
            <a:ext cx="5195570" cy="521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400" b="1" spc="-200" dirty="0">
                <a:solidFill>
                  <a:srgbClr val="000066"/>
                </a:solidFill>
                <a:latin typeface="Verdana"/>
                <a:cs typeface="Verdana"/>
              </a:rPr>
              <a:t>Auris</a:t>
            </a:r>
            <a:r>
              <a:rPr sz="2400" b="1" spc="50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240" dirty="0">
                <a:solidFill>
                  <a:srgbClr val="000066"/>
                </a:solidFill>
                <a:latin typeface="Verdana"/>
                <a:cs typeface="Verdana"/>
              </a:rPr>
              <a:t>externa: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Verdana"/>
              <a:cs typeface="Verdana"/>
            </a:endParaRPr>
          </a:p>
          <a:p>
            <a:pPr marL="241300" marR="475615" indent="-228600">
              <a:lnSpc>
                <a:spcPts val="23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Sesin toplanması, arttırılması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orta  kulağa iletilmesinde rol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oynar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2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Dış kulak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kapsamında: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698500" lvl="1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Times New Roman"/>
                <a:cs typeface="Times New Roman"/>
              </a:rPr>
              <a:t>Auricula (kulak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kepçesi)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698500" marR="5080" lvl="1" indent="-229235">
              <a:lnSpc>
                <a:spcPts val="2300"/>
              </a:lnSpc>
              <a:spcBef>
                <a:spcPts val="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Times New Roman"/>
                <a:cs typeface="Times New Roman"/>
              </a:rPr>
              <a:t>Meatus acusticus externus (dış kulak  yolu)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697865" marR="1824355" lvl="1" indent="-228600">
              <a:lnSpc>
                <a:spcPts val="2300"/>
              </a:lnSpc>
              <a:spcBef>
                <a:spcPts val="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Times New Roman"/>
                <a:cs typeface="Times New Roman"/>
              </a:rPr>
              <a:t>Membrana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tympanica  (kulak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zarı)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790" y="118529"/>
            <a:ext cx="2421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45" dirty="0"/>
              <a:t>Regio</a:t>
            </a:r>
            <a:r>
              <a:rPr sz="2400" spc="30" dirty="0"/>
              <a:t> </a:t>
            </a:r>
            <a:r>
              <a:rPr sz="2400" spc="-254" dirty="0"/>
              <a:t>auricularis</a:t>
            </a:r>
            <a:endParaRPr sz="24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790" y="153581"/>
            <a:ext cx="20332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omic Sans MS"/>
                <a:cs typeface="Comic Sans MS"/>
              </a:rPr>
              <a:t>Regio</a:t>
            </a:r>
            <a:r>
              <a:rPr sz="2000" spc="-80" dirty="0">
                <a:latin typeface="Comic Sans MS"/>
                <a:cs typeface="Comic Sans MS"/>
              </a:rPr>
              <a:t> </a:t>
            </a:r>
            <a:r>
              <a:rPr sz="2000" spc="-5" dirty="0">
                <a:latin typeface="Comic Sans MS"/>
                <a:cs typeface="Comic Sans MS"/>
              </a:rPr>
              <a:t>auricularis</a:t>
            </a:r>
            <a:endParaRPr sz="20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1940" y="896365"/>
            <a:ext cx="5473700" cy="5615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66"/>
                </a:solidFill>
                <a:latin typeface="Times New Roman"/>
                <a:cs typeface="Times New Roman"/>
              </a:rPr>
              <a:t>Auricula: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Deforme </a:t>
            </a:r>
            <a:r>
              <a:rPr sz="2400" dirty="0">
                <a:latin typeface="Times New Roman"/>
                <a:cs typeface="Times New Roman"/>
              </a:rPr>
              <a:t>huni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şeklinde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Serbest bir dış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kenarı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Medial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lateral iki kenarı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vardır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000">
              <a:latin typeface="Times New Roman"/>
              <a:cs typeface="Times New Roman"/>
            </a:endParaRPr>
          </a:p>
          <a:p>
            <a:pPr marL="241300" marR="741045" indent="-228600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Dış </a:t>
            </a:r>
            <a:r>
              <a:rPr sz="2400" dirty="0">
                <a:latin typeface="Times New Roman"/>
                <a:cs typeface="Times New Roman"/>
              </a:rPr>
              <a:t>yanyüzde </a:t>
            </a:r>
            <a:r>
              <a:rPr sz="2400" spc="-5" dirty="0">
                <a:latin typeface="Times New Roman"/>
                <a:cs typeface="Times New Roman"/>
              </a:rPr>
              <a:t>kişiden kişiye farklılık  gösteren girinti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çıkıntılar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vardır.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6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Artistik anotomi </a:t>
            </a:r>
            <a:r>
              <a:rPr sz="2400" dirty="0">
                <a:latin typeface="Times New Roman"/>
                <a:cs typeface="Times New Roman"/>
              </a:rPr>
              <a:t>yönünden yüz </a:t>
            </a:r>
            <a:r>
              <a:rPr sz="2400" spc="-5" dirty="0">
                <a:latin typeface="Times New Roman"/>
                <a:cs typeface="Times New Roman"/>
              </a:rPr>
              <a:t>yüksekliği,  kulak yüksekliğinin </a:t>
            </a:r>
            <a:r>
              <a:rPr sz="2400" dirty="0">
                <a:latin typeface="Times New Roman"/>
                <a:cs typeface="Times New Roman"/>
              </a:rPr>
              <a:t>3 </a:t>
            </a:r>
            <a:r>
              <a:rPr sz="2400" spc="-5" dirty="0">
                <a:latin typeface="Times New Roman"/>
                <a:cs typeface="Times New Roman"/>
              </a:rPr>
              <a:t>katına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eşittir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339" y="0"/>
            <a:ext cx="10447655" cy="3441700"/>
          </a:xfrm>
          <a:prstGeom prst="rect">
            <a:avLst/>
          </a:prstGeom>
        </p:spPr>
        <p:txBody>
          <a:bodyPr vert="horz" wrap="square" lIns="0" tIns="213995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685"/>
              </a:spcBef>
            </a:pPr>
            <a:r>
              <a:rPr sz="2400" b="1" spc="-245" dirty="0">
                <a:solidFill>
                  <a:srgbClr val="000066"/>
                </a:solidFill>
                <a:latin typeface="Verdana"/>
                <a:cs typeface="Verdana"/>
              </a:rPr>
              <a:t>Regio</a:t>
            </a:r>
            <a:r>
              <a:rPr sz="2400" b="1" spc="75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254" dirty="0">
                <a:solidFill>
                  <a:srgbClr val="000066"/>
                </a:solidFill>
                <a:latin typeface="Verdana"/>
                <a:cs typeface="Verdana"/>
              </a:rPr>
              <a:t>auricularis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sz="2400" spc="-5" dirty="0">
                <a:solidFill>
                  <a:srgbClr val="000066"/>
                </a:solidFill>
                <a:latin typeface="Times New Roman"/>
                <a:cs typeface="Times New Roman"/>
              </a:rPr>
              <a:t>Auricula: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Kulak kepçesi, kulak memesi hariç elastik kıkırdaktan yapılmış bir iskelete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sahiptir.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Kulak kepçesi ince bir deri ile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örtülüdür.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Derialtında </a:t>
            </a:r>
            <a:r>
              <a:rPr sz="2400" dirty="0">
                <a:latin typeface="Times New Roman"/>
                <a:cs typeface="Times New Roman"/>
              </a:rPr>
              <a:t>yağ dokusu </a:t>
            </a:r>
            <a:r>
              <a:rPr sz="2400" spc="-5" dirty="0">
                <a:latin typeface="Times New Roman"/>
                <a:cs typeface="Times New Roman"/>
              </a:rPr>
              <a:t>yoktur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altındaki kıkırdak iskelete sıkıca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tutunmuştur.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790" y="118529"/>
            <a:ext cx="2421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45" dirty="0"/>
              <a:t>Regio</a:t>
            </a:r>
            <a:r>
              <a:rPr sz="2400" spc="30" dirty="0"/>
              <a:t> </a:t>
            </a:r>
            <a:r>
              <a:rPr sz="2400" spc="-254" dirty="0"/>
              <a:t>auricularis</a:t>
            </a:r>
            <a:endParaRPr sz="2400"/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88D26E86-090E-D8BF-1C44-4CE5DF547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8610"/>
            <a:ext cx="6248942" cy="5480779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790" y="118529"/>
            <a:ext cx="2421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45" dirty="0"/>
              <a:t>Regio</a:t>
            </a:r>
            <a:r>
              <a:rPr sz="2400" spc="30" dirty="0"/>
              <a:t> </a:t>
            </a:r>
            <a:r>
              <a:rPr sz="2400" spc="-254" dirty="0"/>
              <a:t>auricularis</a:t>
            </a:r>
            <a:endParaRPr sz="240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D5E80698-6CBD-A61D-AB8B-DDA9CB7E4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6139204" cy="52613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1395" y="341388"/>
            <a:ext cx="3813810" cy="3846195"/>
            <a:chOff x="501395" y="341388"/>
            <a:chExt cx="3813810" cy="3846195"/>
          </a:xfrm>
        </p:grpSpPr>
        <p:sp>
          <p:nvSpPr>
            <p:cNvPr id="3" name="object 3"/>
            <p:cNvSpPr/>
            <p:nvPr/>
          </p:nvSpPr>
          <p:spPr>
            <a:xfrm>
              <a:off x="501395" y="341388"/>
              <a:ext cx="1575054" cy="75970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1395" y="958608"/>
              <a:ext cx="727697" cy="7597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8501" y="958608"/>
              <a:ext cx="736854" cy="7597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1395" y="1575828"/>
              <a:ext cx="784847" cy="7597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152" y="1575828"/>
              <a:ext cx="1784604" cy="7597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53995" y="1575828"/>
              <a:ext cx="1232154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1395" y="2193048"/>
              <a:ext cx="765810" cy="75970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6102" y="2193048"/>
              <a:ext cx="1917954" cy="75970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68295" y="2193048"/>
              <a:ext cx="1232154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1395" y="2810268"/>
              <a:ext cx="746760" cy="75970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7052" y="2810268"/>
              <a:ext cx="1079754" cy="75970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11045" y="2810268"/>
              <a:ext cx="1937003" cy="75970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83051" y="2810268"/>
              <a:ext cx="1232153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1395" y="3427488"/>
              <a:ext cx="727697" cy="75970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8002" y="3427488"/>
              <a:ext cx="1803654" cy="75970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701040" y="426402"/>
            <a:ext cx="11499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D7D31"/>
                </a:solidFill>
                <a:latin typeface="Times New Roman"/>
                <a:cs typeface="Times New Roman"/>
              </a:rPr>
              <a:t>SCALP</a:t>
            </a:r>
          </a:p>
        </p:txBody>
      </p:sp>
      <p:grpSp>
        <p:nvGrpSpPr>
          <p:cNvPr id="19" name="object 19"/>
          <p:cNvGrpSpPr/>
          <p:nvPr/>
        </p:nvGrpSpPr>
        <p:grpSpPr>
          <a:xfrm>
            <a:off x="601980" y="4337316"/>
            <a:ext cx="3743960" cy="2357120"/>
            <a:chOff x="601980" y="4337316"/>
            <a:chExt cx="3743960" cy="2357120"/>
          </a:xfrm>
        </p:grpSpPr>
        <p:sp>
          <p:nvSpPr>
            <p:cNvPr id="20" name="object 20"/>
            <p:cNvSpPr/>
            <p:nvPr/>
          </p:nvSpPr>
          <p:spPr>
            <a:xfrm>
              <a:off x="601980" y="4337316"/>
              <a:ext cx="1580375" cy="510527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99616" y="4755641"/>
              <a:ext cx="1114044" cy="56692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37815" y="4755641"/>
              <a:ext cx="1086611" cy="56692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99616" y="5212841"/>
              <a:ext cx="1030223" cy="56692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53996" y="5212841"/>
              <a:ext cx="1047750" cy="56692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99616" y="5670041"/>
              <a:ext cx="1114044" cy="566927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37815" y="5670041"/>
              <a:ext cx="1043940" cy="566927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99616" y="6127241"/>
              <a:ext cx="1341120" cy="566928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63368" y="6127241"/>
              <a:ext cx="1782318" cy="56692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01040" y="837882"/>
            <a:ext cx="3478529" cy="5681345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 kin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C </a:t>
            </a:r>
            <a:r>
              <a:rPr sz="2700" dirty="0">
                <a:latin typeface="Times New Roman"/>
                <a:cs typeface="Times New Roman"/>
              </a:rPr>
              <a:t>onnective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A </a:t>
            </a:r>
            <a:r>
              <a:rPr sz="2700" dirty="0">
                <a:latin typeface="Times New Roman"/>
                <a:cs typeface="Times New Roman"/>
              </a:rPr>
              <a:t>poneurotic</a:t>
            </a:r>
            <a:r>
              <a:rPr sz="2700" spc="-16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dirty="0">
                <a:solidFill>
                  <a:srgbClr val="ED7D31"/>
                </a:solidFill>
                <a:latin typeface="Times New Roman"/>
                <a:cs typeface="Times New Roman"/>
              </a:rPr>
              <a:t>L </a:t>
            </a:r>
            <a:r>
              <a:rPr sz="2700" dirty="0">
                <a:latin typeface="Times New Roman"/>
                <a:cs typeface="Times New Roman"/>
              </a:rPr>
              <a:t>oose connective</a:t>
            </a:r>
            <a:r>
              <a:rPr sz="2700" spc="-2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dirty="0">
                <a:solidFill>
                  <a:srgbClr val="ED7D31"/>
                </a:solidFill>
                <a:latin typeface="Times New Roman"/>
                <a:cs typeface="Times New Roman"/>
              </a:rPr>
              <a:t>P</a:t>
            </a:r>
            <a:r>
              <a:rPr sz="2700" b="1" spc="-155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eriosteum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Times New Roman"/>
              <a:cs typeface="Times New Roman"/>
            </a:endParaRPr>
          </a:p>
          <a:p>
            <a:pPr marL="4254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Kemik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tabaka</a:t>
            </a:r>
            <a:endParaRPr sz="1800">
              <a:latin typeface="Times New Roman"/>
              <a:cs typeface="Times New Roman"/>
            </a:endParaRPr>
          </a:p>
          <a:p>
            <a:pPr marL="956944" marR="926465">
              <a:lnSpc>
                <a:spcPts val="3600"/>
              </a:lnSpc>
              <a:spcBef>
                <a:spcPts val="310"/>
              </a:spcBef>
            </a:pPr>
            <a:r>
              <a:rPr sz="2000" spc="-5" dirty="0">
                <a:latin typeface="Times New Roman"/>
                <a:cs typeface="Times New Roman"/>
              </a:rPr>
              <a:t>Lamina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externa  Diploe aralığı  Lamina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interna</a:t>
            </a:r>
            <a:endParaRPr sz="2000">
              <a:latin typeface="Times New Roman"/>
              <a:cs typeface="Times New Roman"/>
            </a:endParaRPr>
          </a:p>
          <a:p>
            <a:pPr marL="957580">
              <a:lnSpc>
                <a:spcPct val="100000"/>
              </a:lnSpc>
              <a:spcBef>
                <a:spcPts val="880"/>
              </a:spcBef>
            </a:pPr>
            <a:r>
              <a:rPr sz="2000" spc="-5" dirty="0">
                <a:latin typeface="Times New Roman"/>
                <a:cs typeface="Times New Roman"/>
              </a:rPr>
              <a:t>Meninges (beyin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zarları)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4790" y="882459"/>
            <a:ext cx="4198620" cy="5877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66"/>
                </a:solidFill>
                <a:latin typeface="Times New Roman"/>
                <a:cs typeface="Times New Roman"/>
              </a:rPr>
              <a:t>Auriculanın deri</a:t>
            </a:r>
            <a:r>
              <a:rPr sz="2400" b="1" spc="-3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66"/>
                </a:solidFill>
                <a:latin typeface="Times New Roman"/>
                <a:cs typeface="Times New Roman"/>
              </a:rPr>
              <a:t>inervasyonu: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41300" marR="126746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N. auricularis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magnus  (plex.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cervicalis)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41300" marR="1523365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N. occipitalis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minor  (plex.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cervicalis)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41300" marR="1293495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N.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auriculotemporalis  (n.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mandibularis)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R.</a:t>
            </a:r>
            <a:r>
              <a:rPr sz="2400" spc="-5" dirty="0">
                <a:latin typeface="Times New Roman"/>
                <a:cs typeface="Times New Roman"/>
              </a:rPr>
              <a:t> auricularis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(n. </a:t>
            </a:r>
            <a:r>
              <a:rPr sz="2400" dirty="0">
                <a:latin typeface="Times New Roman"/>
                <a:cs typeface="Times New Roman"/>
              </a:rPr>
              <a:t>vagus) </a:t>
            </a:r>
            <a:r>
              <a:rPr sz="2400" spc="-5" dirty="0">
                <a:latin typeface="Times New Roman"/>
                <a:cs typeface="Times New Roman"/>
              </a:rPr>
              <a:t>(Arnold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siniri)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41300" marR="1132205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N. auricularis posterior  (N.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facialis)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4790" y="118630"/>
            <a:ext cx="2421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45" dirty="0"/>
              <a:t>Regio</a:t>
            </a:r>
            <a:r>
              <a:rPr sz="2400" spc="30" dirty="0"/>
              <a:t> </a:t>
            </a:r>
            <a:r>
              <a:rPr sz="2400" spc="-254" dirty="0"/>
              <a:t>auricularis</a:t>
            </a:r>
            <a:endParaRPr sz="24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89" y="1440815"/>
            <a:ext cx="5504815" cy="2823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400" b="1" spc="-254" dirty="0">
                <a:solidFill>
                  <a:srgbClr val="000066"/>
                </a:solidFill>
                <a:latin typeface="Verdana"/>
                <a:cs typeface="Verdana"/>
              </a:rPr>
              <a:t>Meatus </a:t>
            </a:r>
            <a:r>
              <a:rPr sz="2400" b="1" spc="-290" dirty="0">
                <a:solidFill>
                  <a:srgbClr val="000066"/>
                </a:solidFill>
                <a:latin typeface="Verdana"/>
                <a:cs typeface="Verdana"/>
              </a:rPr>
              <a:t>acusticus</a:t>
            </a:r>
            <a:r>
              <a:rPr sz="2400" b="1" spc="-195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245" dirty="0">
                <a:solidFill>
                  <a:srgbClr val="000066"/>
                </a:solidFill>
                <a:latin typeface="Verdana"/>
                <a:cs typeface="Verdana"/>
              </a:rPr>
              <a:t>externus: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>
              <a:latin typeface="Verdana"/>
              <a:cs typeface="Verdana"/>
            </a:endParaRPr>
          </a:p>
          <a:p>
            <a:pPr marL="241300" marR="5080" indent="-228600">
              <a:lnSpc>
                <a:spcPts val="259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Concha </a:t>
            </a:r>
            <a:r>
              <a:rPr sz="2400" spc="-5" dirty="0">
                <a:latin typeface="Times New Roman"/>
                <a:cs typeface="Times New Roman"/>
              </a:rPr>
              <a:t>auricula tabanından membrana  tynpani’ye </a:t>
            </a:r>
            <a:r>
              <a:rPr sz="2400" dirty="0">
                <a:latin typeface="Times New Roman"/>
                <a:cs typeface="Times New Roman"/>
              </a:rPr>
              <a:t>kadar uzanan 2,5 </a:t>
            </a:r>
            <a:r>
              <a:rPr sz="2400" spc="-5" dirty="0">
                <a:latin typeface="Times New Roman"/>
                <a:cs typeface="Times New Roman"/>
              </a:rPr>
              <a:t>cm’lik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yoldur.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40665" marR="440055" indent="-228600">
              <a:lnSpc>
                <a:spcPts val="2590"/>
              </a:lnSpc>
              <a:spcBef>
                <a:spcPts val="16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Pars cartilaginea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b="1" spc="-5" dirty="0">
                <a:latin typeface="Times New Roman"/>
                <a:cs typeface="Times New Roman"/>
              </a:rPr>
              <a:t>pars ossea </a:t>
            </a:r>
            <a:r>
              <a:rPr sz="2400" spc="-5" dirty="0">
                <a:latin typeface="Times New Roman"/>
                <a:cs typeface="Times New Roman"/>
              </a:rPr>
              <a:t>olmak  üzere iki bölümü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vardır.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790" y="118897"/>
            <a:ext cx="2421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45" dirty="0"/>
              <a:t>Regio</a:t>
            </a:r>
            <a:r>
              <a:rPr sz="2400" spc="30" dirty="0"/>
              <a:t> </a:t>
            </a:r>
            <a:r>
              <a:rPr sz="2400" spc="-254" dirty="0"/>
              <a:t>auricularis</a:t>
            </a:r>
            <a:endParaRPr sz="24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710" y="0"/>
            <a:ext cx="8303259" cy="6309360"/>
          </a:xfrm>
          <a:prstGeom prst="rect">
            <a:avLst/>
          </a:prstGeom>
        </p:spPr>
        <p:txBody>
          <a:bodyPr vert="horz" wrap="square" lIns="0" tIns="226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5"/>
              </a:spcBef>
            </a:pPr>
            <a:r>
              <a:rPr sz="2400" b="1" spc="-245" dirty="0">
                <a:solidFill>
                  <a:srgbClr val="000066"/>
                </a:solidFill>
                <a:latin typeface="Verdana"/>
                <a:cs typeface="Verdana"/>
              </a:rPr>
              <a:t>Regio</a:t>
            </a:r>
            <a:r>
              <a:rPr sz="2400" b="1" spc="75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254" dirty="0">
                <a:solidFill>
                  <a:srgbClr val="000066"/>
                </a:solidFill>
                <a:latin typeface="Verdana"/>
                <a:cs typeface="Verdana"/>
              </a:rPr>
              <a:t>auricularis</a:t>
            </a:r>
            <a:endParaRPr sz="2400">
              <a:latin typeface="Verdana"/>
              <a:cs typeface="Verdana"/>
            </a:endParaRPr>
          </a:p>
          <a:p>
            <a:pPr marL="291465">
              <a:lnSpc>
                <a:spcPct val="100000"/>
              </a:lnSpc>
              <a:spcBef>
                <a:spcPts val="1685"/>
              </a:spcBef>
            </a:pPr>
            <a:r>
              <a:rPr sz="2400" b="1" spc="-260" dirty="0">
                <a:solidFill>
                  <a:srgbClr val="000066"/>
                </a:solidFill>
                <a:latin typeface="Verdana"/>
                <a:cs typeface="Verdana"/>
              </a:rPr>
              <a:t>Meatus </a:t>
            </a:r>
            <a:r>
              <a:rPr sz="2400" b="1" spc="-290" dirty="0">
                <a:solidFill>
                  <a:srgbClr val="000066"/>
                </a:solidFill>
                <a:latin typeface="Verdana"/>
                <a:cs typeface="Verdana"/>
              </a:rPr>
              <a:t>acusticus</a:t>
            </a:r>
            <a:r>
              <a:rPr sz="2400" b="1" spc="-185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245" dirty="0">
                <a:solidFill>
                  <a:srgbClr val="000066"/>
                </a:solidFill>
                <a:latin typeface="Verdana"/>
                <a:cs typeface="Verdana"/>
              </a:rPr>
              <a:t>externus: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Verdana"/>
              <a:cs typeface="Verdana"/>
            </a:endParaRPr>
          </a:p>
          <a:p>
            <a:pPr marL="290195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Derisi: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90195" indent="-229235">
              <a:lnSpc>
                <a:spcPct val="100000"/>
              </a:lnSpc>
              <a:buFont typeface="Arial"/>
              <a:buChar char="•"/>
              <a:tabLst>
                <a:tab pos="290830" algn="l"/>
              </a:tabLst>
            </a:pPr>
            <a:r>
              <a:rPr sz="2400" spc="-5" dirty="0">
                <a:latin typeface="Times New Roman"/>
                <a:cs typeface="Times New Roman"/>
              </a:rPr>
              <a:t>Auricula’yı saran derinin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devamı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90195" indent="-229235">
              <a:lnSpc>
                <a:spcPct val="100000"/>
              </a:lnSpc>
              <a:buFont typeface="Arial"/>
              <a:buChar char="•"/>
              <a:tabLst>
                <a:tab pos="290830" algn="l"/>
              </a:tabLst>
            </a:pPr>
            <a:r>
              <a:rPr sz="2400" spc="-5" dirty="0">
                <a:latin typeface="Times New Roman"/>
                <a:cs typeface="Times New Roman"/>
              </a:rPr>
              <a:t>İnce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dermal papillalardan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yoksun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90195" indent="-229235">
              <a:lnSpc>
                <a:spcPct val="100000"/>
              </a:lnSpc>
              <a:buFont typeface="Arial"/>
              <a:buChar char="•"/>
              <a:tabLst>
                <a:tab pos="290830" algn="l"/>
              </a:tabLst>
            </a:pPr>
            <a:r>
              <a:rPr sz="2400" spc="-5" dirty="0">
                <a:latin typeface="Times New Roman"/>
                <a:cs typeface="Times New Roman"/>
              </a:rPr>
              <a:t>Kemik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kıkrdağa sıkıca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tutunmuştur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90195" indent="-229235">
              <a:lnSpc>
                <a:spcPct val="100000"/>
              </a:lnSpc>
              <a:buFont typeface="Arial"/>
              <a:buChar char="•"/>
              <a:tabLst>
                <a:tab pos="290830" algn="l"/>
              </a:tabLst>
            </a:pPr>
            <a:r>
              <a:rPr sz="2400" spc="-5" dirty="0">
                <a:latin typeface="Times New Roman"/>
                <a:cs typeface="Times New Roman"/>
              </a:rPr>
              <a:t>Kartiloginöz parçanın derisi kalın bir subkutanöz </a:t>
            </a:r>
            <a:r>
              <a:rPr sz="2400" dirty="0">
                <a:latin typeface="Times New Roman"/>
                <a:cs typeface="Times New Roman"/>
              </a:rPr>
              <a:t>dokuya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sahiptir.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90195" indent="-229235">
              <a:lnSpc>
                <a:spcPct val="100000"/>
              </a:lnSpc>
              <a:buFont typeface="Arial"/>
              <a:buChar char="•"/>
              <a:tabLst>
                <a:tab pos="290830" algn="l"/>
              </a:tabLst>
            </a:pPr>
            <a:r>
              <a:rPr sz="2400" b="1" spc="-40" dirty="0">
                <a:latin typeface="Times New Roman"/>
                <a:cs typeface="Times New Roman"/>
              </a:rPr>
              <a:t>Tragi </a:t>
            </a:r>
            <a:r>
              <a:rPr sz="2400" spc="-5" dirty="0">
                <a:latin typeface="Times New Roman"/>
                <a:cs typeface="Times New Roman"/>
              </a:rPr>
              <a:t>(kulak kılı)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b="1" spc="-5" dirty="0">
                <a:latin typeface="Times New Roman"/>
                <a:cs typeface="Times New Roman"/>
              </a:rPr>
              <a:t>gll. ceruminosae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içerir.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90195" indent="-229235">
              <a:lnSpc>
                <a:spcPct val="100000"/>
              </a:lnSpc>
              <a:buFont typeface="Arial"/>
              <a:buChar char="•"/>
              <a:tabLst>
                <a:tab pos="290830" algn="l"/>
              </a:tabLst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bezler cerumen (kulak kiri)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salgılar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330" y="733298"/>
            <a:ext cx="4602480" cy="5452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95"/>
              </a:spcBef>
            </a:pPr>
            <a:r>
              <a:rPr sz="2000" b="1" spc="-220" dirty="0">
                <a:solidFill>
                  <a:srgbClr val="000066"/>
                </a:solidFill>
                <a:latin typeface="Verdana"/>
                <a:cs typeface="Verdana"/>
              </a:rPr>
              <a:t>Meatus </a:t>
            </a:r>
            <a:r>
              <a:rPr sz="2000" b="1" spc="-245" dirty="0">
                <a:solidFill>
                  <a:srgbClr val="000066"/>
                </a:solidFill>
                <a:latin typeface="Verdana"/>
                <a:cs typeface="Verdana"/>
              </a:rPr>
              <a:t>acusticus</a:t>
            </a:r>
            <a:r>
              <a:rPr sz="2000" b="1" spc="-110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000" b="1" spc="-210" dirty="0">
                <a:solidFill>
                  <a:srgbClr val="000066"/>
                </a:solidFill>
                <a:latin typeface="Verdana"/>
                <a:cs typeface="Verdana"/>
              </a:rPr>
              <a:t>externus: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>
              <a:latin typeface="Verdana"/>
              <a:cs typeface="Verdana"/>
            </a:endParaRPr>
          </a:p>
          <a:p>
            <a:pPr marL="241300">
              <a:lnSpc>
                <a:spcPct val="100000"/>
              </a:lnSpc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Arterleri:</a:t>
            </a:r>
            <a:endParaRPr sz="2400">
              <a:latin typeface="Times New Roman"/>
              <a:cs typeface="Times New Roman"/>
            </a:endParaRPr>
          </a:p>
          <a:p>
            <a:pPr marL="241300" marR="153543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A. auricularis posterior  (a. carotis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ext)</a:t>
            </a:r>
            <a:endParaRPr sz="2400">
              <a:latin typeface="Times New Roman"/>
              <a:cs typeface="Times New Roman"/>
            </a:endParaRPr>
          </a:p>
          <a:p>
            <a:pPr marL="241300" marR="151892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A. auricularis profunda  (a.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maxillaris)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45" dirty="0">
                <a:latin typeface="Times New Roman"/>
                <a:cs typeface="Times New Roman"/>
              </a:rPr>
              <a:t>Rr.</a:t>
            </a:r>
            <a:r>
              <a:rPr sz="2400" spc="-5" dirty="0">
                <a:latin typeface="Times New Roman"/>
                <a:cs typeface="Times New Roman"/>
              </a:rPr>
              <a:t> auriculares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(a. temporalis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superficialis)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Sinirleri: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Ön-üst duvar; </a:t>
            </a:r>
            <a:r>
              <a:rPr sz="2400" dirty="0">
                <a:latin typeface="Times New Roman"/>
                <a:cs typeface="Times New Roman"/>
              </a:rPr>
              <a:t>n. </a:t>
            </a:r>
            <a:r>
              <a:rPr sz="2400" spc="-5" dirty="0">
                <a:latin typeface="Times New Roman"/>
                <a:cs typeface="Times New Roman"/>
              </a:rPr>
              <a:t>auriculotemporalis  (n. mandibularis)</a:t>
            </a:r>
            <a:endParaRPr sz="2400">
              <a:latin typeface="Times New Roman"/>
              <a:cs typeface="Times New Roman"/>
            </a:endParaRPr>
          </a:p>
          <a:p>
            <a:pPr marL="241300" marR="884555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Arka-alt duvar; </a:t>
            </a:r>
            <a:r>
              <a:rPr sz="2400" spc="-70" dirty="0">
                <a:latin typeface="Times New Roman"/>
                <a:cs typeface="Times New Roman"/>
              </a:rPr>
              <a:t>r. </a:t>
            </a:r>
            <a:r>
              <a:rPr sz="2400" spc="-5" dirty="0">
                <a:latin typeface="Times New Roman"/>
                <a:cs typeface="Times New Roman"/>
              </a:rPr>
              <a:t>auricularis  (n. </a:t>
            </a:r>
            <a:r>
              <a:rPr sz="2400" dirty="0">
                <a:latin typeface="Times New Roman"/>
                <a:cs typeface="Times New Roman"/>
              </a:rPr>
              <a:t>vagus) </a:t>
            </a:r>
            <a:r>
              <a:rPr sz="2400" spc="-5" dirty="0">
                <a:latin typeface="Times New Roman"/>
                <a:cs typeface="Times New Roman"/>
              </a:rPr>
              <a:t>(Arnold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siniri)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027" y="118516"/>
            <a:ext cx="2421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45" dirty="0"/>
              <a:t>Regio</a:t>
            </a:r>
            <a:r>
              <a:rPr sz="2400" spc="30" dirty="0"/>
              <a:t> </a:t>
            </a:r>
            <a:r>
              <a:rPr sz="2400" spc="-254" dirty="0"/>
              <a:t>auricularis</a:t>
            </a:r>
            <a:endParaRPr sz="24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81940" y="862076"/>
            <a:ext cx="5236845" cy="433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00B0F0"/>
              </a:buClr>
              <a:buFont typeface="Arial"/>
              <a:buChar char="•"/>
              <a:tabLst>
                <a:tab pos="241300" algn="l"/>
              </a:tabLst>
            </a:pPr>
            <a:r>
              <a:rPr sz="2400" b="1" spc="-280" dirty="0">
                <a:solidFill>
                  <a:srgbClr val="00B0F0"/>
                </a:solidFill>
                <a:latin typeface="Verdana"/>
                <a:cs typeface="Verdana"/>
              </a:rPr>
              <a:t>Membrana</a:t>
            </a:r>
            <a:r>
              <a:rPr sz="2400" b="1" spc="75" dirty="0">
                <a:solidFill>
                  <a:srgbClr val="00B0F0"/>
                </a:solidFill>
                <a:latin typeface="Verdana"/>
                <a:cs typeface="Verdana"/>
              </a:rPr>
              <a:t> </a:t>
            </a:r>
            <a:r>
              <a:rPr sz="2400" b="1" spc="-265" dirty="0">
                <a:solidFill>
                  <a:srgbClr val="00B0F0"/>
                </a:solidFill>
                <a:latin typeface="Verdana"/>
                <a:cs typeface="Verdana"/>
              </a:rPr>
              <a:t>tympanica: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305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İnce, </a:t>
            </a:r>
            <a:r>
              <a:rPr sz="2400" dirty="0">
                <a:latin typeface="Times New Roman"/>
                <a:cs typeface="Times New Roman"/>
              </a:rPr>
              <a:t>oval </a:t>
            </a:r>
            <a:r>
              <a:rPr sz="2400" spc="-5" dirty="0">
                <a:latin typeface="Times New Roman"/>
                <a:cs typeface="Times New Roman"/>
              </a:rPr>
              <a:t>şekilli, yarı </a:t>
            </a:r>
            <a:r>
              <a:rPr sz="2400" dirty="0">
                <a:latin typeface="Times New Roman"/>
                <a:cs typeface="Times New Roman"/>
              </a:rPr>
              <a:t>saydam </a:t>
            </a:r>
            <a:r>
              <a:rPr sz="2400" spc="-5" dirty="0">
                <a:latin typeface="Times New Roman"/>
                <a:cs typeface="Times New Roman"/>
              </a:rPr>
              <a:t>bir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zar.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84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Times New Roman"/>
                <a:cs typeface="Times New Roman"/>
              </a:rPr>
              <a:t>Pars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tensa</a:t>
            </a:r>
            <a:endParaRPr sz="24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84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Times New Roman"/>
                <a:cs typeface="Times New Roman"/>
              </a:rPr>
              <a:t>Pars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flaccida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Dış </a:t>
            </a:r>
            <a:r>
              <a:rPr sz="2400" dirty="0">
                <a:latin typeface="Times New Roman"/>
                <a:cs typeface="Times New Roman"/>
              </a:rPr>
              <a:t>yüzü </a:t>
            </a:r>
            <a:r>
              <a:rPr sz="2400" spc="-5" dirty="0">
                <a:latin typeface="Times New Roman"/>
                <a:cs typeface="Times New Roman"/>
              </a:rPr>
              <a:t>dış kulak yolunun örten deri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ile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240665" marR="8255" indent="-228600">
              <a:lnSpc>
                <a:spcPts val="23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İç </a:t>
            </a:r>
            <a:r>
              <a:rPr sz="2400" dirty="0">
                <a:latin typeface="Times New Roman"/>
                <a:cs typeface="Times New Roman"/>
              </a:rPr>
              <a:t>yüzü </a:t>
            </a:r>
            <a:r>
              <a:rPr sz="2400" spc="-5" dirty="0">
                <a:latin typeface="Times New Roman"/>
                <a:cs typeface="Times New Roman"/>
              </a:rPr>
              <a:t>cavitas tympani’yi örten mukoza  ile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örtülüdür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4332" y="118668"/>
            <a:ext cx="2421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45" dirty="0"/>
              <a:t>Regio</a:t>
            </a:r>
            <a:r>
              <a:rPr sz="2400" spc="30" dirty="0"/>
              <a:t> </a:t>
            </a:r>
            <a:r>
              <a:rPr sz="2400" spc="-254" dirty="0"/>
              <a:t>auricularis</a:t>
            </a:r>
            <a:endParaRPr sz="24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" y="862076"/>
            <a:ext cx="5480685" cy="5276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0" dirty="0">
                <a:solidFill>
                  <a:srgbClr val="000066"/>
                </a:solidFill>
                <a:latin typeface="Verdana"/>
                <a:cs typeface="Verdana"/>
              </a:rPr>
              <a:t>Auris</a:t>
            </a:r>
            <a:r>
              <a:rPr sz="2400" b="1" spc="50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275" dirty="0">
                <a:solidFill>
                  <a:srgbClr val="000066"/>
                </a:solidFill>
                <a:latin typeface="Verdana"/>
                <a:cs typeface="Verdana"/>
              </a:rPr>
              <a:t>media: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50">
              <a:latin typeface="Verdana"/>
              <a:cs typeface="Verdana"/>
            </a:endParaRPr>
          </a:p>
          <a:p>
            <a:pPr marL="311785" indent="-299720">
              <a:lnSpc>
                <a:spcPct val="100000"/>
              </a:lnSpc>
              <a:buFont typeface="Arial"/>
              <a:buChar char="•"/>
              <a:tabLst>
                <a:tab pos="311785" algn="l"/>
                <a:tab pos="312420" algn="l"/>
              </a:tabLst>
            </a:pPr>
            <a:r>
              <a:rPr sz="2400" spc="-25" dirty="0">
                <a:latin typeface="Times New Roman"/>
                <a:cs typeface="Times New Roman"/>
              </a:rPr>
              <a:t>Temporal </a:t>
            </a:r>
            <a:r>
              <a:rPr sz="2400" spc="-5" dirty="0">
                <a:latin typeface="Times New Roman"/>
                <a:cs typeface="Times New Roman"/>
              </a:rPr>
              <a:t>kamik içinde </a:t>
            </a:r>
            <a:r>
              <a:rPr sz="2400" dirty="0">
                <a:latin typeface="Times New Roman"/>
                <a:cs typeface="Times New Roman"/>
              </a:rPr>
              <a:t>yer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alır.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84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Times New Roman"/>
                <a:cs typeface="Times New Roman"/>
              </a:rPr>
              <a:t>Nazofarinksle bağlantılı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boşluklar</a:t>
            </a:r>
            <a:endParaRPr sz="24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8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Times New Roman"/>
                <a:cs typeface="Times New Roman"/>
              </a:rPr>
              <a:t>İşitme kemiçikleri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endParaRPr sz="2400">
              <a:latin typeface="Times New Roman"/>
              <a:cs typeface="Times New Roman"/>
            </a:endParaRPr>
          </a:p>
          <a:p>
            <a:pPr marL="698500" lvl="1" indent="-228600">
              <a:lnSpc>
                <a:spcPts val="284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Times New Roman"/>
                <a:cs typeface="Times New Roman"/>
              </a:rPr>
              <a:t>bunlara bağlanan kas-bağlardan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oluşur.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400" spc="-5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Cavitas</a:t>
            </a:r>
            <a:r>
              <a:rPr sz="2400" spc="-2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tympani:</a:t>
            </a:r>
            <a:endParaRPr sz="2400">
              <a:latin typeface="Times New Roman"/>
              <a:cs typeface="Times New Roman"/>
            </a:endParaRPr>
          </a:p>
          <a:p>
            <a:pPr marL="241300" marR="118745">
              <a:lnSpc>
                <a:spcPts val="2300"/>
              </a:lnSpc>
              <a:spcBef>
                <a:spcPts val="275"/>
              </a:spcBef>
            </a:pPr>
            <a:r>
              <a:rPr sz="2400" spc="-5" dirty="0">
                <a:latin typeface="Times New Roman"/>
                <a:cs typeface="Times New Roman"/>
              </a:rPr>
              <a:t>İşitme kemikçiklerini taşıyan </a:t>
            </a:r>
            <a:r>
              <a:rPr sz="2400" dirty="0">
                <a:latin typeface="Times New Roman"/>
                <a:cs typeface="Times New Roman"/>
              </a:rPr>
              <a:t>ve en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büyük  </a:t>
            </a:r>
            <a:r>
              <a:rPr sz="2400" spc="-5" dirty="0">
                <a:latin typeface="Times New Roman"/>
                <a:cs typeface="Times New Roman"/>
              </a:rPr>
              <a:t>boşluk.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>
              <a:latin typeface="Times New Roman"/>
              <a:cs typeface="Times New Roman"/>
            </a:endParaRPr>
          </a:p>
          <a:p>
            <a:pPr marL="240665" marR="312420" indent="-228600">
              <a:lnSpc>
                <a:spcPts val="23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Nazofarinkse bağlantısı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tuba auditiva </a:t>
            </a:r>
            <a:r>
              <a:rPr sz="2400" spc="-5" dirty="0">
                <a:latin typeface="Times New Roman"/>
                <a:cs typeface="Times New Roman"/>
              </a:rPr>
              <a:t>ile  </a:t>
            </a:r>
            <a:r>
              <a:rPr sz="2400" spc="-20" dirty="0">
                <a:latin typeface="Times New Roman"/>
                <a:cs typeface="Times New Roman"/>
              </a:rPr>
              <a:t>sağlanır.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637" y="118364"/>
            <a:ext cx="2421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45" dirty="0"/>
              <a:t>Regio</a:t>
            </a:r>
            <a:r>
              <a:rPr sz="2400" spc="30" dirty="0"/>
              <a:t> </a:t>
            </a:r>
            <a:r>
              <a:rPr sz="2400" spc="-254" dirty="0"/>
              <a:t>auricularis</a:t>
            </a:r>
            <a:endParaRPr sz="24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4790" y="88950"/>
            <a:ext cx="2656840" cy="4893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000066"/>
              </a:buClr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0066"/>
                </a:solidFill>
                <a:latin typeface="Times New Roman"/>
                <a:cs typeface="Times New Roman"/>
              </a:rPr>
              <a:t>Regio</a:t>
            </a:r>
            <a:r>
              <a:rPr sz="2400" b="1" spc="-3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66"/>
                </a:solidFill>
                <a:latin typeface="Times New Roman"/>
                <a:cs typeface="Times New Roman"/>
              </a:rPr>
              <a:t>auricularis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0066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0066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97815">
              <a:lnSpc>
                <a:spcPct val="100000"/>
              </a:lnSpc>
            </a:pPr>
            <a:r>
              <a:rPr sz="2400" b="1" spc="-200" dirty="0">
                <a:solidFill>
                  <a:srgbClr val="000066"/>
                </a:solidFill>
                <a:latin typeface="Verdana"/>
                <a:cs typeface="Verdana"/>
              </a:rPr>
              <a:t>Auris</a:t>
            </a:r>
            <a:r>
              <a:rPr sz="2400" b="1" spc="35" dirty="0">
                <a:solidFill>
                  <a:srgbClr val="000066"/>
                </a:solidFill>
                <a:latin typeface="Verdana"/>
                <a:cs typeface="Verdana"/>
              </a:rPr>
              <a:t> </a:t>
            </a:r>
            <a:r>
              <a:rPr sz="2400" b="1" spc="-235" dirty="0">
                <a:solidFill>
                  <a:srgbClr val="000066"/>
                </a:solidFill>
                <a:latin typeface="Verdana"/>
                <a:cs typeface="Verdana"/>
              </a:rPr>
              <a:t>interna: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50">
              <a:latin typeface="Verdana"/>
              <a:cs typeface="Verdana"/>
            </a:endParaRPr>
          </a:p>
          <a:p>
            <a:pPr marL="298450" lvl="1" indent="-22923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Kemik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labirent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98450" lvl="1" indent="-22923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Zar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labirent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98450" lvl="1" indent="-22923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Pars cochlea</a:t>
            </a:r>
            <a:endParaRPr sz="2400">
              <a:latin typeface="Times New Roman"/>
              <a:cs typeface="Times New Roman"/>
            </a:endParaRPr>
          </a:p>
          <a:p>
            <a:pPr marL="298450" lvl="1" indent="-2286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Pars vestibulum</a:t>
            </a:r>
            <a:endParaRPr sz="2400">
              <a:latin typeface="Times New Roman"/>
              <a:cs typeface="Times New Roman"/>
            </a:endParaRPr>
          </a:p>
          <a:p>
            <a:pPr marL="298450" lvl="1" indent="-2286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98450" algn="l"/>
              </a:tabLst>
            </a:pPr>
            <a:r>
              <a:rPr sz="2400" spc="-5" dirty="0">
                <a:latin typeface="Times New Roman"/>
                <a:cs typeface="Times New Roman"/>
              </a:rPr>
              <a:t>Pars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semisirculares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940" y="838200"/>
            <a:ext cx="114528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373935"/>
                </a:solidFill>
                <a:latin typeface="Arial"/>
                <a:cs typeface="Arial"/>
              </a:rPr>
              <a:t>Kranio-ensefalik topografi  temel beyinin bazı bölümlerinin  projeksiyon çizgileri: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" y="3200400"/>
            <a:ext cx="36017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73935"/>
                </a:solidFill>
                <a:latin typeface="Arial"/>
                <a:cs typeface="Arial"/>
              </a:rPr>
              <a:t>Krönlein</a:t>
            </a:r>
            <a:r>
              <a:rPr sz="2400" b="1" spc="-15" dirty="0">
                <a:solidFill>
                  <a:srgbClr val="373935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73935"/>
                </a:solidFill>
                <a:latin typeface="Arial"/>
                <a:cs typeface="Arial"/>
              </a:rPr>
              <a:t>çizgileri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2 horizontal 3 vertikal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çizgi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7824" y="1587627"/>
            <a:ext cx="10361575" cy="18748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Birinci horizontal çizgi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(Hı):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i="1" spc="-5" dirty="0">
                <a:latin typeface="Times New Roman"/>
                <a:cs typeface="Times New Roman"/>
              </a:rPr>
              <a:t>infaorbitale-porion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noktalarından,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İkinci horizontal çizgi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(H2):</a:t>
            </a: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birinciye parelel olarak </a:t>
            </a:r>
            <a:r>
              <a:rPr sz="2400" i="1" spc="-5" dirty="0">
                <a:latin typeface="Times New Roman"/>
                <a:cs typeface="Times New Roman"/>
              </a:rPr>
              <a:t>supraorbitale</a:t>
            </a:r>
            <a:r>
              <a:rPr sz="2400" spc="-5" dirty="0">
                <a:latin typeface="Times New Roman"/>
                <a:cs typeface="Times New Roman"/>
              </a:rPr>
              <a:t>'den  </a:t>
            </a:r>
            <a:r>
              <a:rPr sz="2400" dirty="0">
                <a:latin typeface="Times New Roman"/>
                <a:cs typeface="Times New Roman"/>
              </a:rPr>
              <a:t>geçer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8902" y="542467"/>
            <a:ext cx="2475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4" dirty="0">
                <a:solidFill>
                  <a:srgbClr val="373935"/>
                </a:solidFill>
              </a:rPr>
              <a:t>Krönlein</a:t>
            </a:r>
            <a:r>
              <a:rPr sz="2400" spc="-5" dirty="0">
                <a:solidFill>
                  <a:srgbClr val="373935"/>
                </a:solidFill>
              </a:rPr>
              <a:t> </a:t>
            </a:r>
            <a:r>
              <a:rPr sz="2400" spc="-215" dirty="0">
                <a:solidFill>
                  <a:srgbClr val="373935"/>
                </a:solidFill>
              </a:rPr>
              <a:t>çizgileri</a:t>
            </a:r>
            <a:endParaRPr sz="240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9092" y="1382839"/>
            <a:ext cx="11042308" cy="4121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Ön vertikal çizgi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(Vı):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arcus zygomaticus'un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ortasından,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Orta vertikal çizgi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(V2):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art. temporomandibularis'in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ortasından,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Arka vertikal çizgi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(V3):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mastoid' </a:t>
            </a:r>
            <a:r>
              <a:rPr sz="2400" dirty="0">
                <a:latin typeface="Times New Roman"/>
                <a:cs typeface="Times New Roman"/>
              </a:rPr>
              <a:t>den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geçer.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40" dirty="0">
                <a:latin typeface="Times New Roman"/>
                <a:cs typeface="Times New Roman"/>
              </a:rPr>
              <a:t>Vertikal </a:t>
            </a:r>
            <a:r>
              <a:rPr sz="2400" spc="-5" dirty="0">
                <a:latin typeface="Times New Roman"/>
                <a:cs typeface="Times New Roman"/>
              </a:rPr>
              <a:t>çizgiler yukarıda planum  medianum'da nasion'dan inion'a kadar  uzatılan semisirküler hatta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ulaşır.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9092" y="587006"/>
            <a:ext cx="2475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4" dirty="0">
                <a:solidFill>
                  <a:srgbClr val="373935"/>
                </a:solidFill>
              </a:rPr>
              <a:t>Krönlein</a:t>
            </a:r>
            <a:r>
              <a:rPr sz="2400" spc="-5" dirty="0">
                <a:solidFill>
                  <a:srgbClr val="373935"/>
                </a:solidFill>
              </a:rPr>
              <a:t> </a:t>
            </a:r>
            <a:r>
              <a:rPr sz="2400" spc="-215" dirty="0">
                <a:solidFill>
                  <a:srgbClr val="373935"/>
                </a:solidFill>
              </a:rPr>
              <a:t>çizgileri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338" y="979614"/>
            <a:ext cx="11097261" cy="493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ct val="100000"/>
              </a:lnSpc>
              <a:spcBef>
                <a:spcPts val="100"/>
              </a:spcBef>
            </a:pPr>
            <a:r>
              <a:rPr sz="2700" b="1" u="heavy" spc="-10" dirty="0">
                <a:solidFill>
                  <a:srgbClr val="33CC33"/>
                </a:solidFill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2700" b="1" u="heavy" spc="-10" dirty="0"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u="heavy" spc="-5" dirty="0"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(skin)</a:t>
            </a:r>
            <a:r>
              <a:rPr sz="2700" b="1" u="heavy" dirty="0"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u="heavy" dirty="0">
                <a:solidFill>
                  <a:srgbClr val="CC0000"/>
                </a:solidFill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Deri:</a:t>
            </a: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3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Oldukça sağlam yapıda olan deri frontal </a:t>
            </a:r>
            <a:r>
              <a:rPr sz="2400" dirty="0">
                <a:latin typeface="Times New Roman"/>
                <a:cs typeface="Times New Roman"/>
              </a:rPr>
              <a:t>ve  </a:t>
            </a:r>
            <a:r>
              <a:rPr sz="2400" spc="-5" dirty="0">
                <a:latin typeface="Times New Roman"/>
                <a:cs typeface="Times New Roman"/>
              </a:rPr>
              <a:t>oksipital bölgelerde </a:t>
            </a:r>
            <a:r>
              <a:rPr sz="2400" dirty="0">
                <a:latin typeface="Times New Roman"/>
                <a:cs typeface="Times New Roman"/>
              </a:rPr>
              <a:t>daha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kalındır.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325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Alın bölümü hariç kıllarla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kaplıdır.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3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Çok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 sayıda</a:t>
            </a:r>
            <a:endParaRPr sz="24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yağ bezi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(gl.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sebaceae)</a:t>
            </a:r>
            <a:endParaRPr sz="24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ter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bezi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içerir. </a:t>
            </a:r>
            <a:r>
              <a:rPr sz="2400" spc="-5" dirty="0">
                <a:latin typeface="Times New Roman"/>
                <a:cs typeface="Times New Roman"/>
              </a:rPr>
              <a:t>(gll.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sudoriferae)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3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Kalındır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959" y="2556002"/>
            <a:ext cx="2095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60855" algn="l"/>
              </a:tabLst>
            </a:pPr>
            <a:r>
              <a:rPr sz="2400" dirty="0">
                <a:latin typeface="Times New Roman"/>
                <a:cs typeface="Times New Roman"/>
              </a:rPr>
              <a:t>nok</a:t>
            </a:r>
            <a:r>
              <a:rPr sz="2400" spc="-5" dirty="0">
                <a:latin typeface="Times New Roman"/>
                <a:cs typeface="Times New Roman"/>
              </a:rPr>
              <a:t>ta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ı</a:t>
            </a:r>
            <a:r>
              <a:rPr sz="2400" dirty="0">
                <a:latin typeface="Times New Roman"/>
                <a:cs typeface="Times New Roman"/>
              </a:rPr>
              <a:t>nd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	</a:t>
            </a:r>
            <a:r>
              <a:rPr sz="2400" spc="-5" dirty="0">
                <a:latin typeface="Times New Roman"/>
                <a:cs typeface="Times New Roman"/>
              </a:rPr>
              <a:t>(A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49" y="2921761"/>
            <a:ext cx="2948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5095" algn="l"/>
              </a:tabLst>
            </a:pPr>
            <a:r>
              <a:rPr sz="2400" spc="-5" dirty="0">
                <a:latin typeface="Times New Roman"/>
                <a:cs typeface="Times New Roman"/>
              </a:rPr>
              <a:t>çizginin	nosion-inion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10460" y="2556002"/>
            <a:ext cx="30124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1257300" algn="l"/>
                <a:tab pos="2058035" algn="l"/>
              </a:tabLst>
            </a:pPr>
            <a:r>
              <a:rPr sz="2400" dirty="0">
                <a:latin typeface="Times New Roman"/>
                <a:cs typeface="Times New Roman"/>
              </a:rPr>
              <a:t>nok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sı</a:t>
            </a:r>
            <a:r>
              <a:rPr sz="2400" dirty="0">
                <a:latin typeface="Times New Roman"/>
                <a:cs typeface="Times New Roman"/>
              </a:rPr>
              <a:t>)	a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a	</a:t>
            </a:r>
            <a:r>
              <a:rPr sz="2400" spc="-10" dirty="0">
                <a:latin typeface="Times New Roman"/>
                <a:cs typeface="Times New Roman"/>
              </a:rPr>
              <a:t>v</a:t>
            </a:r>
            <a:r>
              <a:rPr sz="2400" spc="-5" dirty="0">
                <a:latin typeface="Times New Roman"/>
                <a:cs typeface="Times New Roman"/>
              </a:rPr>
              <a:t>erti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</a:p>
          <a:p>
            <a:pPr marR="5080" algn="r">
              <a:lnSpc>
                <a:spcPct val="100000"/>
              </a:lnSpc>
              <a:tabLst>
                <a:tab pos="1179195" algn="l"/>
              </a:tabLst>
            </a:pPr>
            <a:r>
              <a:rPr sz="2400" dirty="0">
                <a:latin typeface="Times New Roman"/>
                <a:cs typeface="Times New Roman"/>
              </a:rPr>
              <a:t>ha</a:t>
            </a:r>
            <a:r>
              <a:rPr sz="2400" spc="-10" dirty="0">
                <a:latin typeface="Times New Roman"/>
                <a:cs typeface="Times New Roman"/>
              </a:rPr>
              <a:t>tt</a:t>
            </a:r>
            <a:r>
              <a:rPr sz="2400" spc="-5" dirty="0">
                <a:latin typeface="Times New Roman"/>
                <a:cs typeface="Times New Roman"/>
              </a:rPr>
              <a:t>ı</a:t>
            </a:r>
            <a:r>
              <a:rPr sz="2400" dirty="0">
                <a:latin typeface="Times New Roman"/>
                <a:cs typeface="Times New Roman"/>
              </a:rPr>
              <a:t>nı	k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ti</a:t>
            </a:r>
            <a:r>
              <a:rPr sz="2400" dirty="0">
                <a:latin typeface="Times New Roman"/>
                <a:cs typeface="Times New Roman"/>
              </a:rPr>
              <a:t>ği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9349" y="3287521"/>
            <a:ext cx="534352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noktaya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uzanır.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İkinci diagonal çizgi (D2): </a:t>
            </a:r>
            <a:r>
              <a:rPr sz="2400" dirty="0">
                <a:latin typeface="Times New Roman"/>
                <a:cs typeface="Times New Roman"/>
              </a:rPr>
              <a:t>CAB </a:t>
            </a:r>
            <a:r>
              <a:rPr sz="2400" spc="-5" dirty="0">
                <a:latin typeface="Times New Roman"/>
                <a:cs typeface="Times New Roman"/>
              </a:rPr>
              <a:t>açısının  </a:t>
            </a:r>
            <a:r>
              <a:rPr sz="2400" dirty="0">
                <a:latin typeface="Times New Roman"/>
                <a:cs typeface="Times New Roman"/>
              </a:rPr>
              <a:t>açı </a:t>
            </a:r>
            <a:r>
              <a:rPr sz="2400" spc="-5" dirty="0">
                <a:latin typeface="Times New Roman"/>
                <a:cs typeface="Times New Roman"/>
              </a:rPr>
              <a:t>ortayı ile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gösterilir.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35" y="120040"/>
            <a:ext cx="5344795" cy="2461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100"/>
              </a:spcBef>
            </a:pPr>
            <a:r>
              <a:rPr sz="2400" b="1" spc="-204" dirty="0">
                <a:solidFill>
                  <a:srgbClr val="373935"/>
                </a:solidFill>
                <a:latin typeface="Verdana"/>
                <a:cs typeface="Verdana"/>
              </a:rPr>
              <a:t>Krönlein</a:t>
            </a:r>
            <a:r>
              <a:rPr sz="2400" b="1" spc="65" dirty="0">
                <a:solidFill>
                  <a:srgbClr val="373935"/>
                </a:solidFill>
                <a:latin typeface="Verdana"/>
                <a:cs typeface="Verdana"/>
              </a:rPr>
              <a:t> </a:t>
            </a:r>
            <a:r>
              <a:rPr sz="2400" b="1" spc="-215" dirty="0">
                <a:solidFill>
                  <a:srgbClr val="373935"/>
                </a:solidFill>
                <a:latin typeface="Verdana"/>
                <a:cs typeface="Verdana"/>
              </a:rPr>
              <a:t>çizgileri</a:t>
            </a:r>
            <a:endParaRPr sz="2400">
              <a:latin typeface="Verdana"/>
              <a:cs typeface="Verdana"/>
            </a:endParaRPr>
          </a:p>
          <a:p>
            <a:pPr marL="12700" marR="6985">
              <a:lnSpc>
                <a:spcPct val="100000"/>
              </a:lnSpc>
              <a:spcBef>
                <a:spcPts val="1900"/>
              </a:spcBef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temel çizgiler yanında iki tane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oblik  (Diagonal-D) çizgi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tanımlanmıştır.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0000"/>
              </a:lnSpc>
              <a:tabLst>
                <a:tab pos="788670" algn="l"/>
                <a:tab pos="1278255" algn="l"/>
                <a:tab pos="1818639" algn="l"/>
                <a:tab pos="3236595" algn="l"/>
                <a:tab pos="440182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Birinci diagonal çizgi (Dı): </a:t>
            </a:r>
            <a:r>
              <a:rPr sz="2400" spc="-5" dirty="0">
                <a:latin typeface="Times New Roman"/>
                <a:cs typeface="Times New Roman"/>
              </a:rPr>
              <a:t>birinci vertikal  </a:t>
            </a:r>
            <a:r>
              <a:rPr sz="2400" dirty="0">
                <a:latin typeface="Times New Roman"/>
                <a:cs typeface="Times New Roman"/>
              </a:rPr>
              <a:t>ç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z</a:t>
            </a:r>
            <a:r>
              <a:rPr sz="2400" spc="-10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i	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	ü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	ho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zon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	</a:t>
            </a:r>
            <a:r>
              <a:rPr sz="2400" spc="-5" dirty="0">
                <a:latin typeface="Times New Roman"/>
                <a:cs typeface="Times New Roman"/>
              </a:rPr>
              <a:t>ç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zg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	</a:t>
            </a:r>
            <a:r>
              <a:rPr sz="2400" spc="-1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şi</a:t>
            </a:r>
            <a:r>
              <a:rPr sz="2400" dirty="0">
                <a:latin typeface="Times New Roman"/>
                <a:cs typeface="Times New Roman"/>
              </a:rPr>
              <a:t>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35" y="120040"/>
            <a:ext cx="5342890" cy="4656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2400" b="1" spc="-204" dirty="0">
                <a:solidFill>
                  <a:srgbClr val="373935"/>
                </a:solidFill>
                <a:latin typeface="Verdana"/>
                <a:cs typeface="Verdana"/>
              </a:rPr>
              <a:t>Krönlein</a:t>
            </a:r>
            <a:r>
              <a:rPr sz="2400" b="1" spc="65" dirty="0">
                <a:solidFill>
                  <a:srgbClr val="373935"/>
                </a:solidFill>
                <a:latin typeface="Verdana"/>
                <a:cs typeface="Verdana"/>
              </a:rPr>
              <a:t> </a:t>
            </a:r>
            <a:r>
              <a:rPr sz="2400" b="1" spc="-215" dirty="0">
                <a:solidFill>
                  <a:srgbClr val="373935"/>
                </a:solidFill>
                <a:latin typeface="Verdana"/>
                <a:cs typeface="Verdana"/>
              </a:rPr>
              <a:t>çizgileri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900"/>
              </a:spcBef>
            </a:pP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temel çizgiler yanında iki tane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oblik  (Diagonal-D) çizgi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tanımlanmıştır.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Birinci diagonal çizgi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(Dı):</a:t>
            </a:r>
            <a:endParaRPr sz="2400">
              <a:latin typeface="Times New Roman"/>
              <a:cs typeface="Times New Roman"/>
            </a:endParaRPr>
          </a:p>
          <a:p>
            <a:pPr marL="12700" marR="687705">
              <a:lnSpc>
                <a:spcPct val="100000"/>
              </a:lnSpc>
            </a:pPr>
            <a:r>
              <a:rPr sz="2400" i="1" spc="-5" dirty="0">
                <a:latin typeface="Times New Roman"/>
                <a:cs typeface="Times New Roman"/>
              </a:rPr>
              <a:t>sulcus centralis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i="1" spc="-5" dirty="0">
                <a:latin typeface="Times New Roman"/>
                <a:cs typeface="Times New Roman"/>
              </a:rPr>
              <a:t>gyrus </a:t>
            </a:r>
            <a:r>
              <a:rPr sz="2400" i="1" spc="-10" dirty="0">
                <a:latin typeface="Times New Roman"/>
                <a:cs typeface="Times New Roman"/>
              </a:rPr>
              <a:t>precentralis </a:t>
            </a:r>
            <a:r>
              <a:rPr sz="2400" dirty="0">
                <a:latin typeface="Times New Roman"/>
                <a:cs typeface="Times New Roman"/>
              </a:rPr>
              <a:t>ve  </a:t>
            </a:r>
            <a:r>
              <a:rPr sz="2400" i="1" spc="-5" dirty="0">
                <a:latin typeface="Times New Roman"/>
                <a:cs typeface="Times New Roman"/>
              </a:rPr>
              <a:t>a.meningea media</a:t>
            </a:r>
            <a:r>
              <a:rPr sz="2400" spc="-5" dirty="0">
                <a:latin typeface="Times New Roman"/>
                <a:cs typeface="Times New Roman"/>
              </a:rPr>
              <a:t>'nın </a:t>
            </a:r>
            <a:r>
              <a:rPr sz="2400" i="1" spc="-25" dirty="0">
                <a:latin typeface="Times New Roman"/>
                <a:cs typeface="Times New Roman"/>
              </a:rPr>
              <a:t>r.frontalis</a:t>
            </a:r>
            <a:r>
              <a:rPr sz="2400" spc="-25" dirty="0">
                <a:latin typeface="Times New Roman"/>
                <a:cs typeface="Times New Roman"/>
              </a:rPr>
              <a:t>'inin  </a:t>
            </a:r>
            <a:r>
              <a:rPr sz="2400" spc="-5" dirty="0">
                <a:latin typeface="Times New Roman"/>
                <a:cs typeface="Times New Roman"/>
              </a:rPr>
              <a:t>projeksiyonuna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uyar.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İkinci diagonal çizgi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(D2):</a:t>
            </a:r>
            <a:endParaRPr sz="2400">
              <a:latin typeface="Times New Roman"/>
              <a:cs typeface="Times New Roman"/>
            </a:endParaRPr>
          </a:p>
          <a:p>
            <a:pPr marL="12700" marR="116205">
              <a:lnSpc>
                <a:spcPct val="100000"/>
              </a:lnSpc>
            </a:pPr>
            <a:r>
              <a:rPr sz="2400" i="1" spc="-5" dirty="0">
                <a:latin typeface="Times New Roman"/>
                <a:cs typeface="Times New Roman"/>
              </a:rPr>
              <a:t>sulcus lateralis </a:t>
            </a:r>
            <a:r>
              <a:rPr sz="2400" i="1" spc="-10" dirty="0">
                <a:latin typeface="Times New Roman"/>
                <a:cs typeface="Times New Roman"/>
              </a:rPr>
              <a:t>cerebri'</a:t>
            </a:r>
            <a:r>
              <a:rPr sz="2400" spc="-10" dirty="0">
                <a:latin typeface="Times New Roman"/>
                <a:cs typeface="Times New Roman"/>
              </a:rPr>
              <a:t>nin </a:t>
            </a:r>
            <a:r>
              <a:rPr sz="2400" spc="-5" dirty="0">
                <a:latin typeface="Times New Roman"/>
                <a:cs typeface="Times New Roman"/>
              </a:rPr>
              <a:t>projeksiyonuna  </a:t>
            </a:r>
            <a:r>
              <a:rPr sz="2400" spc="-30" dirty="0">
                <a:latin typeface="Times New Roman"/>
                <a:cs typeface="Times New Roman"/>
              </a:rPr>
              <a:t>uyar.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7825" y="120040"/>
            <a:ext cx="5478780" cy="5022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00"/>
              </a:spcBef>
            </a:pPr>
            <a:r>
              <a:rPr sz="2400" b="1" spc="-204" dirty="0">
                <a:solidFill>
                  <a:srgbClr val="373935"/>
                </a:solidFill>
                <a:latin typeface="Verdana"/>
                <a:cs typeface="Verdana"/>
              </a:rPr>
              <a:t>Krönlein</a:t>
            </a:r>
            <a:r>
              <a:rPr sz="2400" b="1" spc="65" dirty="0">
                <a:solidFill>
                  <a:srgbClr val="373935"/>
                </a:solidFill>
                <a:latin typeface="Verdana"/>
                <a:cs typeface="Verdana"/>
              </a:rPr>
              <a:t> </a:t>
            </a:r>
            <a:r>
              <a:rPr sz="2400" b="1" spc="-215" dirty="0">
                <a:solidFill>
                  <a:srgbClr val="373935"/>
                </a:solidFill>
                <a:latin typeface="Verdana"/>
                <a:cs typeface="Verdana"/>
              </a:rPr>
              <a:t>çizgileri</a:t>
            </a:r>
            <a:endParaRPr sz="2400">
              <a:latin typeface="Verdana"/>
              <a:cs typeface="Verdana"/>
            </a:endParaRPr>
          </a:p>
          <a:p>
            <a:pPr marL="12700" marR="400685">
              <a:lnSpc>
                <a:spcPct val="100000"/>
              </a:lnSpc>
              <a:spcBef>
                <a:spcPts val="1900"/>
              </a:spcBef>
            </a:pPr>
            <a:r>
              <a:rPr sz="2400" b="1" spc="-5" dirty="0">
                <a:latin typeface="Times New Roman"/>
                <a:cs typeface="Times New Roman"/>
              </a:rPr>
              <a:t>A.meningea media</a:t>
            </a:r>
            <a:r>
              <a:rPr sz="2400" spc="-5" dirty="0">
                <a:latin typeface="Times New Roman"/>
                <a:cs typeface="Times New Roman"/>
              </a:rPr>
              <a:t>'nın truncus'unun  projeksiyonu iki horizontal çizgi arasında  kalan </a:t>
            </a:r>
            <a:r>
              <a:rPr sz="2400" dirty="0">
                <a:latin typeface="Times New Roman"/>
                <a:cs typeface="Times New Roman"/>
              </a:rPr>
              <a:t>ön </a:t>
            </a:r>
            <a:r>
              <a:rPr sz="2400" spc="-5" dirty="0">
                <a:latin typeface="Times New Roman"/>
                <a:cs typeface="Times New Roman"/>
              </a:rPr>
              <a:t>vertikal çizgi bölümüne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uyar.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A.meningea media</a:t>
            </a:r>
            <a:r>
              <a:rPr sz="2400" spc="-5" dirty="0">
                <a:latin typeface="Times New Roman"/>
                <a:cs typeface="Times New Roman"/>
              </a:rPr>
              <a:t>'nın </a:t>
            </a:r>
            <a:r>
              <a:rPr sz="2400" b="1" i="1" spc="-10" dirty="0">
                <a:latin typeface="Times New Roman"/>
                <a:cs typeface="Times New Roman"/>
              </a:rPr>
              <a:t>r.parietalis</a:t>
            </a:r>
            <a:r>
              <a:rPr sz="2400" spc="-10" dirty="0">
                <a:latin typeface="Times New Roman"/>
                <a:cs typeface="Times New Roman"/>
              </a:rPr>
              <a:t>'inin  </a:t>
            </a:r>
            <a:r>
              <a:rPr sz="2400" spc="-5" dirty="0">
                <a:latin typeface="Times New Roman"/>
                <a:cs typeface="Times New Roman"/>
              </a:rPr>
              <a:t>projeksiyonu </a:t>
            </a:r>
            <a:r>
              <a:rPr sz="2400" dirty="0">
                <a:latin typeface="Times New Roman"/>
                <a:cs typeface="Times New Roman"/>
              </a:rPr>
              <a:t>ön ve </a:t>
            </a:r>
            <a:r>
              <a:rPr sz="2400" spc="-5" dirty="0">
                <a:latin typeface="Times New Roman"/>
                <a:cs typeface="Times New Roman"/>
              </a:rPr>
              <a:t>arka vertikal çizgiler  arasında kalan </a:t>
            </a:r>
            <a:r>
              <a:rPr sz="2400" dirty="0">
                <a:latin typeface="Times New Roman"/>
                <a:cs typeface="Times New Roman"/>
              </a:rPr>
              <a:t>üst </a:t>
            </a:r>
            <a:r>
              <a:rPr sz="2400" spc="-5" dirty="0">
                <a:latin typeface="Times New Roman"/>
                <a:cs typeface="Times New Roman"/>
              </a:rPr>
              <a:t>horizontal çizgi bölümüne  </a:t>
            </a:r>
            <a:r>
              <a:rPr sz="2400" spc="-30" dirty="0">
                <a:latin typeface="Times New Roman"/>
                <a:cs typeface="Times New Roman"/>
              </a:rPr>
              <a:t>uyar.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18161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noktası </a:t>
            </a:r>
            <a:r>
              <a:rPr sz="2400" b="1" spc="-5" dirty="0">
                <a:latin typeface="Times New Roman"/>
                <a:cs typeface="Times New Roman"/>
              </a:rPr>
              <a:t>pterion </a:t>
            </a:r>
            <a:r>
              <a:rPr sz="2400" spc="-5" dirty="0">
                <a:latin typeface="Times New Roman"/>
                <a:cs typeface="Times New Roman"/>
              </a:rPr>
              <a:t>noktasına </a:t>
            </a:r>
            <a:r>
              <a:rPr sz="2400" dirty="0">
                <a:latin typeface="Times New Roman"/>
                <a:cs typeface="Times New Roman"/>
              </a:rPr>
              <a:t>uyar ve  </a:t>
            </a:r>
            <a:r>
              <a:rPr sz="2400" spc="-5" dirty="0">
                <a:latin typeface="Times New Roman"/>
                <a:cs typeface="Times New Roman"/>
              </a:rPr>
              <a:t>a.meningea media'nın </a:t>
            </a:r>
            <a:r>
              <a:rPr sz="2400" spc="-15" dirty="0">
                <a:latin typeface="Times New Roman"/>
                <a:cs typeface="Times New Roman"/>
              </a:rPr>
              <a:t>r.frontalis'inin </a:t>
            </a:r>
            <a:r>
              <a:rPr sz="2400" spc="-5" dirty="0">
                <a:latin typeface="Times New Roman"/>
                <a:cs typeface="Times New Roman"/>
              </a:rPr>
              <a:t>geriye  doğru yönelme</a:t>
            </a:r>
            <a:r>
              <a:rPr sz="2400" spc="-20" dirty="0">
                <a:latin typeface="Times New Roman"/>
                <a:cs typeface="Times New Roman"/>
              </a:rPr>
              <a:t> yeridir.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572" y="87312"/>
            <a:ext cx="3119755" cy="589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spc="-125" dirty="0">
                <a:solidFill>
                  <a:srgbClr val="FF0000"/>
                </a:solidFill>
              </a:rPr>
              <a:t>KAYNAKLAR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155254" y="1453197"/>
            <a:ext cx="964374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275" dirty="0">
                <a:solidFill>
                  <a:srgbClr val="C00000"/>
                </a:solidFill>
                <a:latin typeface="Verdana"/>
                <a:cs typeface="Verdana"/>
              </a:rPr>
              <a:t>Topografik </a:t>
            </a:r>
            <a:r>
              <a:rPr sz="3200" b="1" spc="-300" dirty="0">
                <a:solidFill>
                  <a:srgbClr val="C00000"/>
                </a:solidFill>
                <a:latin typeface="Verdana"/>
                <a:cs typeface="Verdana"/>
              </a:rPr>
              <a:t>Anatomi </a:t>
            </a:r>
            <a:r>
              <a:rPr sz="3200" b="1" spc="-125" dirty="0">
                <a:solidFill>
                  <a:srgbClr val="C00000"/>
                </a:solidFill>
                <a:latin typeface="Verdana"/>
                <a:cs typeface="Verdana"/>
              </a:rPr>
              <a:t>Cilt </a:t>
            </a:r>
            <a:r>
              <a:rPr sz="3200" b="1" spc="-25" dirty="0">
                <a:solidFill>
                  <a:srgbClr val="C00000"/>
                </a:solidFill>
                <a:latin typeface="Verdana"/>
                <a:cs typeface="Verdana"/>
              </a:rPr>
              <a:t>1</a:t>
            </a:r>
            <a:r>
              <a:rPr sz="32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- </a:t>
            </a:r>
            <a:r>
              <a:rPr sz="3200" b="1" spc="-170" dirty="0">
                <a:solidFill>
                  <a:srgbClr val="C00000"/>
                </a:solidFill>
                <a:latin typeface="Verdana"/>
                <a:cs typeface="Verdana"/>
              </a:rPr>
              <a:t>M.Yıldırım, </a:t>
            </a:r>
            <a:r>
              <a:rPr sz="3200" b="1" spc="-125" dirty="0">
                <a:solidFill>
                  <a:srgbClr val="C00000"/>
                </a:solidFill>
                <a:latin typeface="Verdana"/>
                <a:cs typeface="Verdana"/>
              </a:rPr>
              <a:t>R.</a:t>
            </a:r>
            <a:r>
              <a:rPr sz="3200" b="1" spc="-6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3200" b="1" spc="-300" dirty="0">
                <a:solidFill>
                  <a:srgbClr val="C00000"/>
                </a:solidFill>
                <a:latin typeface="Verdana"/>
                <a:cs typeface="Verdana"/>
              </a:rPr>
              <a:t>Mesut</a:t>
            </a:r>
            <a:endParaRPr sz="3200" dirty="0">
              <a:latin typeface="Verdana"/>
              <a:cs typeface="Verdana"/>
            </a:endParaRP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1395" y="341388"/>
            <a:ext cx="3813810" cy="3846195"/>
            <a:chOff x="501395" y="341388"/>
            <a:chExt cx="3813810" cy="3846195"/>
          </a:xfrm>
        </p:grpSpPr>
        <p:sp>
          <p:nvSpPr>
            <p:cNvPr id="3" name="object 3"/>
            <p:cNvSpPr/>
            <p:nvPr/>
          </p:nvSpPr>
          <p:spPr>
            <a:xfrm>
              <a:off x="501395" y="341388"/>
              <a:ext cx="1575054" cy="75970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1395" y="958608"/>
              <a:ext cx="641604" cy="75970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49451" y="958608"/>
              <a:ext cx="717804" cy="7597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01395" y="1575828"/>
              <a:ext cx="784847" cy="75970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5152" y="1575828"/>
              <a:ext cx="1841754" cy="75970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11145" y="1575828"/>
              <a:ext cx="1270254" cy="75970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1395" y="2193048"/>
              <a:ext cx="765810" cy="75970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6102" y="2193048"/>
              <a:ext cx="1917954" cy="75970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68295" y="2193048"/>
              <a:ext cx="1232154" cy="75970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1395" y="2810268"/>
              <a:ext cx="746760" cy="75970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7052" y="2810268"/>
              <a:ext cx="1079754" cy="75970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11045" y="2810268"/>
              <a:ext cx="1937003" cy="75970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083051" y="2810268"/>
              <a:ext cx="1232153" cy="75970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1395" y="3427488"/>
              <a:ext cx="727697" cy="759701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78002" y="3427488"/>
              <a:ext cx="1803654" cy="75970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701040" y="426402"/>
            <a:ext cx="11499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D7D31"/>
                </a:solidFill>
                <a:latin typeface="Times New Roman"/>
                <a:cs typeface="Times New Roman"/>
              </a:rPr>
              <a:t>SCALP</a:t>
            </a:r>
          </a:p>
        </p:txBody>
      </p:sp>
      <p:grpSp>
        <p:nvGrpSpPr>
          <p:cNvPr id="19" name="object 19"/>
          <p:cNvGrpSpPr/>
          <p:nvPr/>
        </p:nvGrpSpPr>
        <p:grpSpPr>
          <a:xfrm>
            <a:off x="601980" y="4337316"/>
            <a:ext cx="3743960" cy="2357120"/>
            <a:chOff x="601980" y="4337316"/>
            <a:chExt cx="3743960" cy="2357120"/>
          </a:xfrm>
        </p:grpSpPr>
        <p:sp>
          <p:nvSpPr>
            <p:cNvPr id="20" name="object 20"/>
            <p:cNvSpPr/>
            <p:nvPr/>
          </p:nvSpPr>
          <p:spPr>
            <a:xfrm>
              <a:off x="601980" y="4337316"/>
              <a:ext cx="1580375" cy="510527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99616" y="4755641"/>
              <a:ext cx="1114044" cy="56692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37815" y="4755641"/>
              <a:ext cx="1086611" cy="56692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99616" y="5212841"/>
              <a:ext cx="1030223" cy="56692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53996" y="5212841"/>
              <a:ext cx="1047750" cy="56692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99616" y="5670041"/>
              <a:ext cx="1114044" cy="566927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37815" y="5670041"/>
              <a:ext cx="1043940" cy="566927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99616" y="6127241"/>
              <a:ext cx="1341120" cy="56692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63368" y="6127241"/>
              <a:ext cx="1782318" cy="566928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01040" y="926456"/>
            <a:ext cx="3478529" cy="5681345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S </a:t>
            </a:r>
            <a:r>
              <a:rPr sz="2700" dirty="0">
                <a:latin typeface="Times New Roman"/>
                <a:cs typeface="Times New Roman"/>
              </a:rPr>
              <a:t>kin</a:t>
            </a:r>
          </a:p>
          <a:p>
            <a:pPr marL="12700" marR="809625">
              <a:lnSpc>
                <a:spcPct val="150000"/>
              </a:lnSpc>
            </a:pPr>
            <a:r>
              <a:rPr sz="2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 onnective tissue  </a:t>
            </a:r>
            <a:r>
              <a:rPr sz="2700" b="1" spc="-5" dirty="0">
                <a:solidFill>
                  <a:srgbClr val="ED7D31"/>
                </a:solidFill>
                <a:latin typeface="Times New Roman"/>
                <a:cs typeface="Times New Roman"/>
              </a:rPr>
              <a:t>A </a:t>
            </a:r>
            <a:r>
              <a:rPr sz="2700" dirty="0">
                <a:latin typeface="Times New Roman"/>
                <a:cs typeface="Times New Roman"/>
              </a:rPr>
              <a:t>poneurotic</a:t>
            </a:r>
            <a:r>
              <a:rPr sz="2700" spc="-21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dirty="0">
                <a:solidFill>
                  <a:srgbClr val="ED7D31"/>
                </a:solidFill>
                <a:latin typeface="Times New Roman"/>
                <a:cs typeface="Times New Roman"/>
              </a:rPr>
              <a:t>L </a:t>
            </a:r>
            <a:r>
              <a:rPr sz="2700" dirty="0">
                <a:latin typeface="Times New Roman"/>
                <a:cs typeface="Times New Roman"/>
              </a:rPr>
              <a:t>oose connective</a:t>
            </a:r>
            <a:r>
              <a:rPr sz="2700" spc="-2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tissue</a:t>
            </a:r>
            <a:endParaRPr sz="2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700" b="1" dirty="0">
                <a:solidFill>
                  <a:srgbClr val="ED7D31"/>
                </a:solidFill>
                <a:latin typeface="Times New Roman"/>
                <a:cs typeface="Times New Roman"/>
              </a:rPr>
              <a:t>P</a:t>
            </a:r>
            <a:r>
              <a:rPr sz="2700" b="1" spc="-155" dirty="0">
                <a:solidFill>
                  <a:srgbClr val="ED7D31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eriosteum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 dirty="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Kemik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tabaka</a:t>
            </a:r>
            <a:endParaRPr sz="1800" dirty="0">
              <a:latin typeface="Times New Roman"/>
              <a:cs typeface="Times New Roman"/>
            </a:endParaRPr>
          </a:p>
          <a:p>
            <a:pPr marL="957580" marR="926465">
              <a:lnSpc>
                <a:spcPts val="3600"/>
              </a:lnSpc>
              <a:spcBef>
                <a:spcPts val="310"/>
              </a:spcBef>
            </a:pPr>
            <a:r>
              <a:rPr sz="2000" spc="-5" dirty="0">
                <a:latin typeface="Times New Roman"/>
                <a:cs typeface="Times New Roman"/>
              </a:rPr>
              <a:t>Lamina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externa  Diploe aralığı  Lamina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interna</a:t>
            </a:r>
            <a:endParaRPr sz="2000" dirty="0">
              <a:latin typeface="Times New Roman"/>
              <a:cs typeface="Times New Roman"/>
            </a:endParaRPr>
          </a:p>
          <a:p>
            <a:pPr marL="957580">
              <a:lnSpc>
                <a:spcPct val="100000"/>
              </a:lnSpc>
              <a:spcBef>
                <a:spcPts val="880"/>
              </a:spcBef>
            </a:pPr>
            <a:r>
              <a:rPr sz="2000" spc="-5" dirty="0">
                <a:latin typeface="Times New Roman"/>
                <a:cs typeface="Times New Roman"/>
              </a:rPr>
              <a:t>Meninges (beyin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zarları)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0035" y="885697"/>
            <a:ext cx="11783365" cy="4713213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45"/>
              </a:spcBef>
            </a:pPr>
            <a:r>
              <a:rPr sz="2700" b="1" u="heavy" spc="-5" dirty="0">
                <a:solidFill>
                  <a:srgbClr val="33CC33"/>
                </a:solidFill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C </a:t>
            </a:r>
            <a:r>
              <a:rPr sz="2700" b="1" u="heavy" spc="-5" dirty="0">
                <a:uFill>
                  <a:solidFill>
                    <a:srgbClr val="33CC33"/>
                  </a:solidFill>
                </a:uFill>
                <a:latin typeface="Times New Roman"/>
                <a:cs typeface="Times New Roman"/>
              </a:rPr>
              <a:t>(connective doku)</a:t>
            </a:r>
            <a:endParaRPr sz="27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350"/>
              </a:spcBef>
            </a:pPr>
            <a:r>
              <a:rPr sz="2700" spc="-5" dirty="0">
                <a:solidFill>
                  <a:srgbClr val="CC0000"/>
                </a:solidFill>
                <a:latin typeface="Times New Roman"/>
                <a:cs typeface="Times New Roman"/>
              </a:rPr>
              <a:t>Deri </a:t>
            </a:r>
            <a:r>
              <a:rPr sz="2700" dirty="0">
                <a:solidFill>
                  <a:srgbClr val="CC0000"/>
                </a:solidFill>
                <a:latin typeface="Times New Roman"/>
                <a:cs typeface="Times New Roman"/>
              </a:rPr>
              <a:t>altı</a:t>
            </a:r>
            <a:r>
              <a:rPr sz="2700" spc="-1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CC0000"/>
                </a:solidFill>
                <a:latin typeface="Times New Roman"/>
                <a:cs typeface="Times New Roman"/>
              </a:rPr>
              <a:t>tabakası:</a:t>
            </a: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241300" marR="572135" indent="-228600">
              <a:lnSpc>
                <a:spcPts val="230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Kalın bir tabaka olup güçlü </a:t>
            </a:r>
            <a:r>
              <a:rPr sz="2400" dirty="0">
                <a:latin typeface="Times New Roman"/>
                <a:cs typeface="Times New Roman"/>
              </a:rPr>
              <a:t>bağ dokusu  </a:t>
            </a:r>
            <a:r>
              <a:rPr sz="2400" spc="-5" dirty="0">
                <a:latin typeface="Times New Roman"/>
                <a:cs typeface="Times New Roman"/>
              </a:rPr>
              <a:t>lifleri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içerir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750" dirty="0">
              <a:latin typeface="Times New Roman"/>
              <a:cs typeface="Times New Roman"/>
            </a:endParaRPr>
          </a:p>
          <a:p>
            <a:pPr marL="241300" marR="17145" indent="-228600" algn="just">
              <a:lnSpc>
                <a:spcPct val="80000"/>
              </a:lnSpc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Dermisin iç </a:t>
            </a:r>
            <a:r>
              <a:rPr sz="2400" dirty="0">
                <a:latin typeface="Times New Roman"/>
                <a:cs typeface="Times New Roman"/>
              </a:rPr>
              <a:t>yüzünden </a:t>
            </a:r>
            <a:r>
              <a:rPr sz="2400" spc="-5" dirty="0">
                <a:latin typeface="Times New Roman"/>
                <a:cs typeface="Times New Roman"/>
              </a:rPr>
              <a:t>muskuloaponeurotik  tabakaya </a:t>
            </a:r>
            <a:r>
              <a:rPr sz="2400" dirty="0">
                <a:latin typeface="Times New Roman"/>
                <a:cs typeface="Times New Roman"/>
              </a:rPr>
              <a:t>uzanan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trabekula </a:t>
            </a:r>
            <a:r>
              <a:rPr sz="2400" spc="-5" dirty="0">
                <a:latin typeface="Times New Roman"/>
                <a:cs typeface="Times New Roman"/>
              </a:rPr>
              <a:t>denilen bölmeler  </a:t>
            </a:r>
            <a:r>
              <a:rPr sz="2400" spc="-25" dirty="0">
                <a:latin typeface="Times New Roman"/>
                <a:cs typeface="Times New Roman"/>
              </a:rPr>
              <a:t>içerir.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marR="923925" indent="-228600">
              <a:lnSpc>
                <a:spcPts val="23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Times New Roman"/>
                <a:cs typeface="Times New Roman"/>
              </a:rPr>
              <a:t>Trabekula’lar </a:t>
            </a:r>
            <a:r>
              <a:rPr sz="2400" dirty="0">
                <a:latin typeface="Times New Roman"/>
                <a:cs typeface="Times New Roman"/>
              </a:rPr>
              <a:t>bu </a:t>
            </a:r>
            <a:r>
              <a:rPr sz="2400" spc="-5" dirty="0">
                <a:latin typeface="Times New Roman"/>
                <a:cs typeface="Times New Roman"/>
              </a:rPr>
              <a:t>tabakaya </a:t>
            </a:r>
            <a:r>
              <a:rPr sz="2400" dirty="0">
                <a:latin typeface="Times New Roman"/>
                <a:cs typeface="Times New Roman"/>
              </a:rPr>
              <a:t>bal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peteği  görünümü </a:t>
            </a:r>
            <a:r>
              <a:rPr sz="2400" spc="-15" dirty="0">
                <a:latin typeface="Times New Roman"/>
                <a:cs typeface="Times New Roman"/>
              </a:rPr>
              <a:t>kazandırmıştır.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3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Petek görünümümdeki odacıklar </a:t>
            </a:r>
            <a:r>
              <a:rPr sz="2400" spc="-5" dirty="0">
                <a:solidFill>
                  <a:srgbClr val="CC0000"/>
                </a:solidFill>
                <a:latin typeface="Times New Roman"/>
                <a:cs typeface="Times New Roman"/>
              </a:rPr>
              <a:t>panniculus  adiposus </a:t>
            </a:r>
            <a:r>
              <a:rPr sz="2400" dirty="0">
                <a:latin typeface="Times New Roman"/>
                <a:cs typeface="Times New Roman"/>
              </a:rPr>
              <a:t>adı </a:t>
            </a:r>
            <a:r>
              <a:rPr sz="2400" spc="-5" dirty="0">
                <a:latin typeface="Times New Roman"/>
                <a:cs typeface="Times New Roman"/>
              </a:rPr>
              <a:t>verilen </a:t>
            </a:r>
            <a:r>
              <a:rPr sz="2400" dirty="0">
                <a:latin typeface="Times New Roman"/>
                <a:cs typeface="Times New Roman"/>
              </a:rPr>
              <a:t>yağdokusu </a:t>
            </a:r>
            <a:r>
              <a:rPr sz="2400" spc="-5" dirty="0">
                <a:latin typeface="Times New Roman"/>
                <a:cs typeface="Times New Roman"/>
              </a:rPr>
              <a:t>ile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doludur.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48589" y="117157"/>
            <a:ext cx="53263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>
                <a:solidFill>
                  <a:srgbClr val="C00000"/>
                </a:solidFill>
                <a:latin typeface="Times New Roman"/>
                <a:cs typeface="Times New Roman"/>
              </a:rPr>
              <a:t>1- </a:t>
            </a:r>
            <a:r>
              <a:rPr spc="-275" dirty="0">
                <a:solidFill>
                  <a:srgbClr val="C00000"/>
                </a:solidFill>
              </a:rPr>
              <a:t>Regio</a:t>
            </a:r>
            <a:r>
              <a:rPr spc="65" dirty="0">
                <a:solidFill>
                  <a:srgbClr val="C00000"/>
                </a:solidFill>
              </a:rPr>
              <a:t> </a:t>
            </a:r>
            <a:r>
              <a:rPr spc="-240" dirty="0">
                <a:solidFill>
                  <a:srgbClr val="C00000"/>
                </a:solidFill>
              </a:rPr>
              <a:t>frontoparietooccipitalis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2987</Words>
  <Application>Microsoft Office PowerPoint</Application>
  <PresentationFormat>Geniş ekran</PresentationFormat>
  <Paragraphs>693</Paragraphs>
  <Slides>73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73</vt:i4>
      </vt:variant>
    </vt:vector>
  </HeadingPairs>
  <TitlesOfParts>
    <vt:vector size="80" baseType="lpstr">
      <vt:lpstr>Arial</vt:lpstr>
      <vt:lpstr>Calibri</vt:lpstr>
      <vt:lpstr>Comic Sans MS</vt:lpstr>
      <vt:lpstr>Times New Roman</vt:lpstr>
      <vt:lpstr>Verdana</vt:lpstr>
      <vt:lpstr>Wingdings</vt:lpstr>
      <vt:lpstr>Office Theme</vt:lpstr>
      <vt:lpstr>TOPOGRAFİK  ANATOMİ - 3 (Regiones fornicis capitis et regio temporalis)</vt:lpstr>
      <vt:lpstr>REGIONES FORNICIS CAPITIS (SAÇLI DERİ BÖLGELERİ)</vt:lpstr>
      <vt:lpstr>1- Regio frontoparietooccipitalis</vt:lpstr>
      <vt:lpstr>1- Regio frontoparietooccipitalis</vt:lpstr>
      <vt:lpstr>1- Regio frontoparietooccipitalis</vt:lpstr>
      <vt:lpstr>SCALP</vt:lpstr>
      <vt:lpstr>1- Regio frontoparietooccipitalis</vt:lpstr>
      <vt:lpstr>SCALP</vt:lpstr>
      <vt:lpstr>1- Regio frontoparietooccipitalis</vt:lpstr>
      <vt:lpstr>1- Regio frontoparietooccipitalis</vt:lpstr>
      <vt:lpstr>SCALP</vt:lpstr>
      <vt:lpstr>1- Regio frontoparietooccipitalis</vt:lpstr>
      <vt:lpstr>1- Regio frontoparietooccipitalis</vt:lpstr>
      <vt:lpstr>PowerPoint Sunusu</vt:lpstr>
      <vt:lpstr>PowerPoint Sunusu</vt:lpstr>
      <vt:lpstr>PowerPoint Sunusu</vt:lpstr>
      <vt:lpstr>1- Regio frontoparietooccipitalis</vt:lpstr>
      <vt:lpstr>PowerPoint Sunusu</vt:lpstr>
      <vt:lpstr>1- Regio frontoparietooccipitalis</vt:lpstr>
      <vt:lpstr>1- Regio frontoparietooccipitalis</vt:lpstr>
      <vt:lpstr>1- Regio frontoparietooccipitalis</vt:lpstr>
      <vt:lpstr>1- Regio frontoparietooccipitalis</vt:lpstr>
      <vt:lpstr>1- Regio frontoparietooccipitalis Venleri</vt:lpstr>
      <vt:lpstr>1- Regio frontoparietooccipitalis</vt:lpstr>
      <vt:lpstr>1- Regio frontoparietooccipitalis</vt:lpstr>
      <vt:lpstr>1- Regio frontoparietooccipitalis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2- Regio temporalis (Şakak bölgesi)</vt:lpstr>
      <vt:lpstr>PowerPoint Sunusu</vt:lpstr>
      <vt:lpstr>PowerPoint Sunusu</vt:lpstr>
      <vt:lpstr>Subregio mastoidea</vt:lpstr>
      <vt:lpstr>Subregio mastoidea</vt:lpstr>
      <vt:lpstr>Subregio mastoidea</vt:lpstr>
      <vt:lpstr>Regio auricularis</vt:lpstr>
      <vt:lpstr>PowerPoint Sunusu</vt:lpstr>
      <vt:lpstr>Regio auricularis</vt:lpstr>
      <vt:lpstr>Regio auricularis</vt:lpstr>
      <vt:lpstr>PowerPoint Sunusu</vt:lpstr>
      <vt:lpstr>Regio auricularis</vt:lpstr>
      <vt:lpstr>Regio auricularis</vt:lpstr>
      <vt:lpstr>Regio auricularis</vt:lpstr>
      <vt:lpstr>Regio auricularis</vt:lpstr>
      <vt:lpstr>PowerPoint Sunusu</vt:lpstr>
      <vt:lpstr>Regio auricularis</vt:lpstr>
      <vt:lpstr>Regio auricularis</vt:lpstr>
      <vt:lpstr>Regio auricularis</vt:lpstr>
      <vt:lpstr>PowerPoint Sunusu</vt:lpstr>
      <vt:lpstr>Kranio-ensefalik topografi  temel beyinin bazı bölümlerinin  projeksiyon çizgileri:</vt:lpstr>
      <vt:lpstr>Krönlein çizgileri</vt:lpstr>
      <vt:lpstr>Krönlein çizgileri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Carambula</dc:creator>
  <cp:lastModifiedBy>burhan yarar</cp:lastModifiedBy>
  <cp:revision>3</cp:revision>
  <dcterms:created xsi:type="dcterms:W3CDTF">2020-10-25T19:14:52Z</dcterms:created>
  <dcterms:modified xsi:type="dcterms:W3CDTF">2024-10-28T17:15:11Z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2020-10-18T00:00:00Z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2020-10-25T00:00:00Z</vt:filetime>
  </property>
</Properties>
</file>