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3" r:id="rId17"/>
    <p:sldId id="274" r:id="rId18"/>
    <p:sldId id="275" r:id="rId19"/>
    <p:sldId id="276" r:id="rId20"/>
    <p:sldId id="278" r:id="rId21"/>
    <p:sldId id="279" r:id="rId22"/>
    <p:sldId id="280" r:id="rId23"/>
    <p:sldId id="281" r:id="rId24"/>
    <p:sldId id="282" r:id="rId25"/>
    <p:sldId id="289" r:id="rId26"/>
    <p:sldId id="290" r:id="rId27"/>
    <p:sldId id="292" r:id="rId28"/>
    <p:sldId id="293" r:id="rId29"/>
    <p:sldId id="294" r:id="rId30"/>
    <p:sldId id="295" r:id="rId31"/>
    <p:sldId id="296" r:id="rId32"/>
    <p:sldId id="297" r:id="rId33"/>
    <p:sldId id="298" r:id="rId34"/>
    <p:sldId id="299" r:id="rId35"/>
    <p:sldId id="300" r:id="rId36"/>
    <p:sldId id="301" r:id="rId37"/>
    <p:sldId id="302" r:id="rId38"/>
    <p:sldId id="303" r:id="rId39"/>
    <p:sldId id="304" r:id="rId40"/>
    <p:sldId id="305" r:id="rId41"/>
    <p:sldId id="306" r:id="rId42"/>
    <p:sldId id="307" r:id="rId43"/>
    <p:sldId id="308" r:id="rId44"/>
    <p:sldId id="309" r:id="rId45"/>
    <p:sldId id="310" r:id="rId46"/>
    <p:sldId id="311" r:id="rId47"/>
    <p:sldId id="313" r:id="rId48"/>
    <p:sldId id="314" r:id="rId49"/>
    <p:sldId id="315" r:id="rId50"/>
    <p:sldId id="316" r:id="rId51"/>
    <p:sldId id="317" r:id="rId52"/>
    <p:sldId id="318" r:id="rId53"/>
    <p:sldId id="319" r:id="rId54"/>
    <p:sldId id="320" r:id="rId55"/>
    <p:sldId id="321" r:id="rId56"/>
    <p:sldId id="322" r:id="rId57"/>
    <p:sldId id="323" r:id="rId58"/>
    <p:sldId id="324" r:id="rId59"/>
    <p:sldId id="325" r:id="rId60"/>
    <p:sldId id="326" r:id="rId61"/>
    <p:sldId id="327" r:id="rId62"/>
    <p:sldId id="328" r:id="rId63"/>
    <p:sldId id="329" r:id="rId64"/>
    <p:sldId id="330" r:id="rId65"/>
    <p:sldId id="331" r:id="rId66"/>
    <p:sldId id="334" r:id="rId67"/>
    <p:sldId id="335" r:id="rId68"/>
    <p:sldId id="336" r:id="rId69"/>
    <p:sldId id="337" r:id="rId70"/>
    <p:sldId id="338" r:id="rId71"/>
    <p:sldId id="339" r:id="rId72"/>
    <p:sldId id="340" r:id="rId73"/>
    <p:sldId id="341" r:id="rId74"/>
  </p:sldIdLst>
  <p:sldSz cx="12192000" cy="6858000"/>
  <p:notesSz cx="12192000" cy="6858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72" y="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9956" y="1727009"/>
            <a:ext cx="10812087" cy="1336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1" i="0">
                <a:solidFill>
                  <a:srgbClr val="FF0000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306933" y="4128960"/>
            <a:ext cx="11578132" cy="12592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rgbClr val="000066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rgbClr val="000066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10/28/2024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700" b="1" i="0">
                <a:solidFill>
                  <a:srgbClr val="000066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10/28/2024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10/28/2024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7627" y="134721"/>
            <a:ext cx="5926455" cy="4368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700" b="1" i="0">
                <a:solidFill>
                  <a:srgbClr val="000066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5254" y="1453197"/>
            <a:ext cx="11881490" cy="4415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10/28/2024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22.png"/><Relationship Id="rId21" Type="http://schemas.openxmlformats.org/officeDocument/2006/relationships/image" Target="../media/image19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25.png"/><Relationship Id="rId19" Type="http://schemas.openxmlformats.org/officeDocument/2006/relationships/image" Target="../media/image17.png"/><Relationship Id="rId4" Type="http://schemas.openxmlformats.org/officeDocument/2006/relationships/image" Target="../media/image23.png"/><Relationship Id="rId9" Type="http://schemas.openxmlformats.org/officeDocument/2006/relationships/image" Target="../media/image26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40.png"/><Relationship Id="rId11" Type="http://schemas.openxmlformats.org/officeDocument/2006/relationships/image" Target="../media/image45.png"/><Relationship Id="rId5" Type="http://schemas.openxmlformats.org/officeDocument/2006/relationships/image" Target="../media/image39.png"/><Relationship Id="rId10" Type="http://schemas.openxmlformats.org/officeDocument/2006/relationships/image" Target="../media/image44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13" Type="http://schemas.openxmlformats.org/officeDocument/2006/relationships/image" Target="../media/image57.png"/><Relationship Id="rId3" Type="http://schemas.openxmlformats.org/officeDocument/2006/relationships/image" Target="../media/image47.png"/><Relationship Id="rId7" Type="http://schemas.openxmlformats.org/officeDocument/2006/relationships/image" Target="../media/image51.png"/><Relationship Id="rId12" Type="http://schemas.openxmlformats.org/officeDocument/2006/relationships/image" Target="../media/image56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0.png"/><Relationship Id="rId11" Type="http://schemas.openxmlformats.org/officeDocument/2006/relationships/image" Target="../media/image55.png"/><Relationship Id="rId5" Type="http://schemas.openxmlformats.org/officeDocument/2006/relationships/image" Target="../media/image49.png"/><Relationship Id="rId15" Type="http://schemas.openxmlformats.org/officeDocument/2006/relationships/image" Target="../media/image59.pn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png"/><Relationship Id="rId14" Type="http://schemas.openxmlformats.org/officeDocument/2006/relationships/image" Target="../media/image5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23.png"/><Relationship Id="rId9" Type="http://schemas.openxmlformats.org/officeDocument/2006/relationships/image" Target="../media/image8.png"/><Relationship Id="rId14" Type="http://schemas.openxmlformats.org/officeDocument/2006/relationships/image" Target="../media/image6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5.png"/><Relationship Id="rId5" Type="http://schemas.openxmlformats.org/officeDocument/2006/relationships/image" Target="../media/image64.png"/><Relationship Id="rId4" Type="http://schemas.openxmlformats.org/officeDocument/2006/relationships/image" Target="../media/image6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18" Type="http://schemas.openxmlformats.org/officeDocument/2006/relationships/image" Target="../media/image16.png"/><Relationship Id="rId3" Type="http://schemas.openxmlformats.org/officeDocument/2006/relationships/image" Target="../media/image22.png"/><Relationship Id="rId21" Type="http://schemas.openxmlformats.org/officeDocument/2006/relationships/image" Target="../media/image19.png"/><Relationship Id="rId7" Type="http://schemas.openxmlformats.org/officeDocument/2006/relationships/image" Target="../media/image25.png"/><Relationship Id="rId12" Type="http://schemas.openxmlformats.org/officeDocument/2006/relationships/image" Target="../media/image10.png"/><Relationship Id="rId17" Type="http://schemas.openxmlformats.org/officeDocument/2006/relationships/image" Target="../media/image15.png"/><Relationship Id="rId2" Type="http://schemas.openxmlformats.org/officeDocument/2006/relationships/image" Target="../media/image1.png"/><Relationship Id="rId16" Type="http://schemas.openxmlformats.org/officeDocument/2006/relationships/image" Target="../media/image14.png"/><Relationship Id="rId20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5" Type="http://schemas.openxmlformats.org/officeDocument/2006/relationships/image" Target="../media/image13.png"/><Relationship Id="rId23" Type="http://schemas.openxmlformats.org/officeDocument/2006/relationships/image" Target="../media/image21.png"/><Relationship Id="rId10" Type="http://schemas.openxmlformats.org/officeDocument/2006/relationships/image" Target="../media/image6.png"/><Relationship Id="rId19" Type="http://schemas.openxmlformats.org/officeDocument/2006/relationships/image" Target="../media/image17.png"/><Relationship Id="rId4" Type="http://schemas.openxmlformats.org/officeDocument/2006/relationships/image" Target="../media/image23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Relationship Id="rId22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67400" y="3810000"/>
            <a:ext cx="5331866" cy="125931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indent="-1270" algn="ctr">
              <a:lnSpc>
                <a:spcPct val="99900"/>
              </a:lnSpc>
              <a:spcBef>
                <a:spcPts val="100"/>
              </a:spcBef>
            </a:pPr>
            <a:r>
              <a:rPr sz="2700" b="1" spc="130" dirty="0">
                <a:solidFill>
                  <a:srgbClr val="FF0000"/>
                </a:solidFill>
                <a:latin typeface="Times New Roman"/>
                <a:cs typeface="Times New Roman"/>
              </a:rPr>
              <a:t>Dr. </a:t>
            </a:r>
            <a:r>
              <a:rPr lang="tr-TR" sz="2700" b="1" spc="130" dirty="0">
                <a:solidFill>
                  <a:srgbClr val="FF0000"/>
                </a:solidFill>
                <a:latin typeface="Times New Roman"/>
                <a:cs typeface="Times New Roman"/>
              </a:rPr>
              <a:t>Öğr. Üyesi </a:t>
            </a:r>
            <a:r>
              <a:rPr sz="2700" b="1" spc="45" dirty="0">
                <a:solidFill>
                  <a:srgbClr val="FF0000"/>
                </a:solidFill>
                <a:latin typeface="Times New Roman"/>
                <a:cs typeface="Times New Roman"/>
              </a:rPr>
              <a:t>Burhan </a:t>
            </a:r>
            <a:r>
              <a:rPr sz="27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YARAR  </a:t>
            </a:r>
            <a:r>
              <a:rPr sz="2700" b="1" spc="-200" dirty="0">
                <a:solidFill>
                  <a:srgbClr val="FF0000"/>
                </a:solidFill>
                <a:latin typeface="Verdana"/>
                <a:cs typeface="Verdana"/>
              </a:rPr>
              <a:t>Atatürk </a:t>
            </a:r>
            <a:r>
              <a:rPr sz="2700" b="1" spc="-145" dirty="0">
                <a:solidFill>
                  <a:srgbClr val="FF0000"/>
                </a:solidFill>
                <a:latin typeface="Verdana"/>
                <a:cs typeface="Verdana"/>
              </a:rPr>
              <a:t>Üniv. </a:t>
            </a:r>
            <a:r>
              <a:rPr sz="2700" b="1" spc="-190" dirty="0">
                <a:solidFill>
                  <a:srgbClr val="FF0000"/>
                </a:solidFill>
                <a:latin typeface="Verdana"/>
                <a:cs typeface="Verdana"/>
              </a:rPr>
              <a:t>Tıp </a:t>
            </a:r>
            <a:r>
              <a:rPr sz="2700" b="1" spc="-270" dirty="0">
                <a:solidFill>
                  <a:srgbClr val="FF0000"/>
                </a:solidFill>
                <a:latin typeface="Verdana"/>
                <a:cs typeface="Verdana"/>
              </a:rPr>
              <a:t>Fakültesi  </a:t>
            </a:r>
            <a:r>
              <a:rPr sz="2700" b="1" spc="-254" dirty="0">
                <a:solidFill>
                  <a:srgbClr val="FF0000"/>
                </a:solidFill>
                <a:latin typeface="Verdana"/>
                <a:cs typeface="Verdana"/>
              </a:rPr>
              <a:t>Anatomi </a:t>
            </a:r>
            <a:r>
              <a:rPr sz="2700" b="1" spc="-270" dirty="0">
                <a:solidFill>
                  <a:srgbClr val="FF0000"/>
                </a:solidFill>
                <a:latin typeface="Verdana"/>
                <a:cs typeface="Verdana"/>
              </a:rPr>
              <a:t>Ana </a:t>
            </a:r>
            <a:r>
              <a:rPr sz="2700" b="1" spc="-204" dirty="0">
                <a:solidFill>
                  <a:srgbClr val="FF0000"/>
                </a:solidFill>
                <a:latin typeface="Verdana"/>
                <a:cs typeface="Verdana"/>
              </a:rPr>
              <a:t>Bilim</a:t>
            </a:r>
            <a:r>
              <a:rPr sz="2700" b="1" spc="-595" dirty="0">
                <a:solidFill>
                  <a:srgbClr val="FF0000"/>
                </a:solidFill>
                <a:latin typeface="Verdana"/>
                <a:cs typeface="Verdana"/>
              </a:rPr>
              <a:t> </a:t>
            </a:r>
            <a:r>
              <a:rPr sz="2700" b="1" spc="-220" dirty="0">
                <a:solidFill>
                  <a:srgbClr val="FF0000"/>
                </a:solidFill>
                <a:latin typeface="Verdana"/>
                <a:cs typeface="Verdana"/>
              </a:rPr>
              <a:t>Dalı</a:t>
            </a:r>
            <a:endParaRPr sz="270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ctrTitle"/>
          </p:nvPr>
        </p:nvSpPr>
        <p:spPr>
          <a:xfrm>
            <a:off x="152400" y="1752600"/>
            <a:ext cx="11963400" cy="116698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indent="88900" algn="ctr">
              <a:lnSpc>
                <a:spcPct val="100000"/>
              </a:lnSpc>
            </a:pPr>
            <a:r>
              <a:rPr spc="-185" dirty="0"/>
              <a:t>TOPOGRAFİK  </a:t>
            </a:r>
            <a:r>
              <a:rPr spc="-85" dirty="0"/>
              <a:t>ANATOMİ</a:t>
            </a:r>
            <a:r>
              <a:rPr lang="tr-TR" spc="-85" dirty="0"/>
              <a:t> - 3</a:t>
            </a:r>
            <a:br>
              <a:rPr lang="tr-TR" spc="-85" dirty="0"/>
            </a:br>
            <a:r>
              <a:rPr lang="tr-TR" sz="3200" spc="-85" dirty="0"/>
              <a:t>(Regiones </a:t>
            </a:r>
            <a:r>
              <a:rPr lang="tr-TR" sz="3200" spc="-85" dirty="0" err="1"/>
              <a:t>fornicis</a:t>
            </a:r>
            <a:r>
              <a:rPr lang="tr-TR" sz="3200" spc="-85" dirty="0"/>
              <a:t> </a:t>
            </a:r>
            <a:r>
              <a:rPr lang="tr-TR" sz="3200" spc="-85" dirty="0" err="1"/>
              <a:t>capitis</a:t>
            </a:r>
            <a:r>
              <a:rPr lang="tr-TR" sz="3200" spc="-85" dirty="0"/>
              <a:t> et </a:t>
            </a:r>
            <a:r>
              <a:rPr lang="tr-TR" sz="3200" spc="-85" dirty="0" err="1"/>
              <a:t>regio</a:t>
            </a:r>
            <a:r>
              <a:rPr lang="tr-TR" sz="3200" spc="-85" dirty="0"/>
              <a:t> </a:t>
            </a:r>
            <a:r>
              <a:rPr lang="tr-TR" sz="3200" spc="-85" dirty="0" err="1"/>
              <a:t>temporalis</a:t>
            </a:r>
            <a:r>
              <a:rPr lang="tr-TR" sz="3200" spc="-85" dirty="0"/>
              <a:t>)</a:t>
            </a:r>
            <a:endParaRPr sz="3200" spc="705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slow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7822" y="769810"/>
            <a:ext cx="11476978" cy="4011996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45"/>
              </a:spcBef>
            </a:pPr>
            <a:r>
              <a:rPr sz="2700" b="1" u="heavy" spc="-5" dirty="0">
                <a:solidFill>
                  <a:srgbClr val="33CC33"/>
                </a:solidFill>
                <a:uFill>
                  <a:solidFill>
                    <a:srgbClr val="33CC33"/>
                  </a:solidFill>
                </a:uFill>
                <a:latin typeface="Times New Roman"/>
                <a:cs typeface="Times New Roman"/>
              </a:rPr>
              <a:t>C </a:t>
            </a:r>
            <a:r>
              <a:rPr sz="2700" b="1" u="heavy" spc="-5" dirty="0">
                <a:uFill>
                  <a:solidFill>
                    <a:srgbClr val="33CC33"/>
                  </a:solidFill>
                </a:uFill>
                <a:latin typeface="Times New Roman"/>
                <a:cs typeface="Times New Roman"/>
              </a:rPr>
              <a:t>(connective</a:t>
            </a:r>
            <a:r>
              <a:rPr sz="2700" b="1" u="heavy" dirty="0">
                <a:uFill>
                  <a:solidFill>
                    <a:srgbClr val="33CC33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700" b="1" u="heavy" spc="-5" dirty="0">
                <a:uFill>
                  <a:solidFill>
                    <a:srgbClr val="33CC33"/>
                  </a:solidFill>
                </a:uFill>
                <a:latin typeface="Times New Roman"/>
                <a:cs typeface="Times New Roman"/>
              </a:rPr>
              <a:t>doku)</a:t>
            </a:r>
            <a:endParaRPr sz="2700" dirty="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350"/>
              </a:spcBef>
            </a:pPr>
            <a:r>
              <a:rPr sz="2700" spc="-5" dirty="0">
                <a:solidFill>
                  <a:srgbClr val="CC0000"/>
                </a:solidFill>
                <a:latin typeface="Times New Roman"/>
                <a:cs typeface="Times New Roman"/>
              </a:rPr>
              <a:t>Deri </a:t>
            </a:r>
            <a:r>
              <a:rPr sz="2700" dirty="0">
                <a:solidFill>
                  <a:srgbClr val="CC0000"/>
                </a:solidFill>
                <a:latin typeface="Times New Roman"/>
                <a:cs typeface="Times New Roman"/>
              </a:rPr>
              <a:t>altı</a:t>
            </a:r>
            <a:r>
              <a:rPr sz="2700" spc="-1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CC0000"/>
                </a:solidFill>
                <a:latin typeface="Times New Roman"/>
                <a:cs typeface="Times New Roman"/>
              </a:rPr>
              <a:t>tabakası</a:t>
            </a:r>
            <a:endParaRPr sz="27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600" dirty="0">
              <a:latin typeface="Times New Roman"/>
              <a:cs typeface="Times New Roman"/>
            </a:endParaRPr>
          </a:p>
          <a:p>
            <a:pPr marL="12700" marR="1270000">
              <a:lnSpc>
                <a:spcPct val="124800"/>
              </a:lnSpc>
            </a:pPr>
            <a:r>
              <a:rPr sz="2400" dirty="0">
                <a:latin typeface="Times New Roman"/>
                <a:cs typeface="Times New Roman"/>
              </a:rPr>
              <a:t>Bu </a:t>
            </a:r>
            <a:r>
              <a:rPr sz="2400" spc="-5" dirty="0">
                <a:latin typeface="Times New Roman"/>
                <a:cs typeface="Times New Roman"/>
              </a:rPr>
              <a:t>tabakada </a:t>
            </a:r>
            <a:r>
              <a:rPr sz="2400" dirty="0">
                <a:latin typeface="Times New Roman"/>
                <a:cs typeface="Times New Roman"/>
              </a:rPr>
              <a:t>yoğun </a:t>
            </a:r>
            <a:r>
              <a:rPr sz="2400" spc="-5" dirty="0">
                <a:latin typeface="Times New Roman"/>
                <a:cs typeface="Times New Roman"/>
              </a:rPr>
              <a:t>bir şekilde  </a:t>
            </a:r>
            <a:r>
              <a:rPr sz="2400" u="heavy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Times New Roman"/>
                <a:cs typeface="Times New Roman"/>
              </a:rPr>
              <a:t>yüzeyel </a:t>
            </a:r>
            <a:r>
              <a:rPr sz="2400" u="heavy" spc="-5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Times New Roman"/>
                <a:cs typeface="Times New Roman"/>
              </a:rPr>
              <a:t>damar </a:t>
            </a:r>
            <a:r>
              <a:rPr sz="2400" u="heavy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Times New Roman"/>
                <a:cs typeface="Times New Roman"/>
              </a:rPr>
              <a:t>ve </a:t>
            </a:r>
            <a:r>
              <a:rPr sz="2400" u="heavy" spc="-5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Times New Roman"/>
                <a:cs typeface="Times New Roman"/>
              </a:rPr>
              <a:t>sinirler</a:t>
            </a:r>
            <a:r>
              <a:rPr sz="2400" u="heavy" spc="-95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20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Times New Roman"/>
                <a:cs typeface="Times New Roman"/>
              </a:rPr>
              <a:t>bulunur.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 dirty="0">
              <a:latin typeface="Times New Roman"/>
              <a:cs typeface="Times New Roman"/>
            </a:endParaRPr>
          </a:p>
          <a:p>
            <a:pPr marL="12700" marR="5080">
              <a:lnSpc>
                <a:spcPts val="2590"/>
              </a:lnSpc>
              <a:spcBef>
                <a:spcPts val="1639"/>
              </a:spcBef>
            </a:pPr>
            <a:r>
              <a:rPr sz="2400" spc="-5" dirty="0">
                <a:latin typeface="Times New Roman"/>
                <a:cs typeface="Times New Roman"/>
              </a:rPr>
              <a:t>Kan damarları, adventisyaları ile </a:t>
            </a:r>
            <a:r>
              <a:rPr sz="2400" dirty="0">
                <a:latin typeface="Times New Roman"/>
                <a:cs typeface="Times New Roman"/>
              </a:rPr>
              <a:t>bu  </a:t>
            </a:r>
            <a:r>
              <a:rPr sz="2400" spc="-5" dirty="0">
                <a:latin typeface="Times New Roman"/>
                <a:cs typeface="Times New Roman"/>
              </a:rPr>
              <a:t>tabakada </a:t>
            </a:r>
            <a:r>
              <a:rPr sz="2400" dirty="0">
                <a:latin typeface="Times New Roman"/>
                <a:cs typeface="Times New Roman"/>
              </a:rPr>
              <a:t>uzanan </a:t>
            </a:r>
            <a:r>
              <a:rPr sz="2400" spc="-5" dirty="0">
                <a:latin typeface="Times New Roman"/>
                <a:cs typeface="Times New Roman"/>
              </a:rPr>
              <a:t>fibröz bölmelere  tutunduklarından yaralanmalarında  kapanmaları güçleşir </a:t>
            </a:r>
            <a:r>
              <a:rPr sz="2400" dirty="0">
                <a:latin typeface="Times New Roman"/>
                <a:cs typeface="Times New Roman"/>
              </a:rPr>
              <a:t>ve </a:t>
            </a:r>
            <a:r>
              <a:rPr sz="2400" spc="-5" dirty="0">
                <a:latin typeface="Times New Roman"/>
                <a:cs typeface="Times New Roman"/>
              </a:rPr>
              <a:t>fazla kanama ortaya  </a:t>
            </a:r>
            <a:r>
              <a:rPr sz="2400" spc="-25" dirty="0">
                <a:latin typeface="Times New Roman"/>
                <a:cs typeface="Times New Roman"/>
              </a:rPr>
              <a:t>çıkar.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7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Kan damarları</a:t>
            </a:r>
            <a:r>
              <a:rPr sz="2400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nelerdir</a:t>
            </a:r>
            <a:r>
              <a:rPr sz="2400" spc="-5" dirty="0">
                <a:latin typeface="Times New Roman"/>
                <a:cs typeface="Times New Roman"/>
              </a:rPr>
              <a:t>???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8589" y="117157"/>
            <a:ext cx="532638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solidFill>
                  <a:srgbClr val="C00000"/>
                </a:solidFill>
                <a:latin typeface="Times New Roman"/>
                <a:cs typeface="Times New Roman"/>
              </a:rPr>
              <a:t>1- </a:t>
            </a:r>
            <a:r>
              <a:rPr spc="-275" dirty="0">
                <a:solidFill>
                  <a:srgbClr val="C00000"/>
                </a:solidFill>
              </a:rPr>
              <a:t>Regio</a:t>
            </a:r>
            <a:r>
              <a:rPr spc="65" dirty="0">
                <a:solidFill>
                  <a:srgbClr val="C00000"/>
                </a:solidFill>
              </a:rPr>
              <a:t> </a:t>
            </a:r>
            <a:r>
              <a:rPr spc="-240" dirty="0">
                <a:solidFill>
                  <a:srgbClr val="C00000"/>
                </a:solidFill>
              </a:rPr>
              <a:t>frontoparietooccipitalis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01395" y="341388"/>
            <a:ext cx="3813810" cy="3846195"/>
            <a:chOff x="501395" y="341388"/>
            <a:chExt cx="3813810" cy="3846195"/>
          </a:xfrm>
        </p:grpSpPr>
        <p:sp>
          <p:nvSpPr>
            <p:cNvPr id="3" name="object 3"/>
            <p:cNvSpPr/>
            <p:nvPr/>
          </p:nvSpPr>
          <p:spPr>
            <a:xfrm>
              <a:off x="501395" y="341388"/>
              <a:ext cx="1575054" cy="75970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01395" y="958608"/>
              <a:ext cx="641604" cy="75970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49451" y="958608"/>
              <a:ext cx="717804" cy="75970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01395" y="1575828"/>
              <a:ext cx="784847" cy="75970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35152" y="1575828"/>
              <a:ext cx="1784604" cy="75970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253995" y="1575828"/>
              <a:ext cx="1232154" cy="75970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01395" y="2193048"/>
              <a:ext cx="765810" cy="759701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16102" y="2193048"/>
              <a:ext cx="2026158" cy="759701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476500" y="2193048"/>
              <a:ext cx="1270253" cy="759701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01395" y="2810268"/>
              <a:ext cx="746760" cy="759701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97052" y="2810268"/>
              <a:ext cx="1079754" cy="759701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511045" y="2810268"/>
              <a:ext cx="1937003" cy="759701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083051" y="2810268"/>
              <a:ext cx="1232153" cy="75970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1395" y="3427488"/>
              <a:ext cx="727697" cy="759701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78002" y="3427488"/>
              <a:ext cx="1803654" cy="759701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701040" y="426402"/>
            <a:ext cx="114998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ED7D31"/>
                </a:solidFill>
                <a:latin typeface="Times New Roman"/>
                <a:cs typeface="Times New Roman"/>
              </a:rPr>
              <a:t>SCALP</a:t>
            </a:r>
          </a:p>
        </p:txBody>
      </p:sp>
      <p:grpSp>
        <p:nvGrpSpPr>
          <p:cNvPr id="19" name="object 19"/>
          <p:cNvGrpSpPr/>
          <p:nvPr/>
        </p:nvGrpSpPr>
        <p:grpSpPr>
          <a:xfrm>
            <a:off x="601980" y="4337316"/>
            <a:ext cx="3743960" cy="2357120"/>
            <a:chOff x="601980" y="4337316"/>
            <a:chExt cx="3743960" cy="2357120"/>
          </a:xfrm>
        </p:grpSpPr>
        <p:sp>
          <p:nvSpPr>
            <p:cNvPr id="20" name="object 20"/>
            <p:cNvSpPr/>
            <p:nvPr/>
          </p:nvSpPr>
          <p:spPr>
            <a:xfrm>
              <a:off x="601980" y="4337316"/>
              <a:ext cx="1580375" cy="510527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499616" y="4755641"/>
              <a:ext cx="1114044" cy="566928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337815" y="4755641"/>
              <a:ext cx="1086611" cy="566928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499616" y="5212841"/>
              <a:ext cx="1030223" cy="566928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253996" y="5212841"/>
              <a:ext cx="1047750" cy="566928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499616" y="5670041"/>
              <a:ext cx="1114044" cy="566927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337815" y="5670041"/>
              <a:ext cx="1043940" cy="566927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499616" y="6127241"/>
              <a:ext cx="1341120" cy="566928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563368" y="6127241"/>
              <a:ext cx="1782318" cy="566928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700697" y="837882"/>
            <a:ext cx="3478529" cy="5681345"/>
          </a:xfrm>
          <a:prstGeom prst="rect">
            <a:avLst/>
          </a:prstGeom>
        </p:spPr>
        <p:txBody>
          <a:bodyPr vert="horz" wrap="square" lIns="0" tIns="2184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20"/>
              </a:spcBef>
            </a:pPr>
            <a:r>
              <a:rPr sz="2700" b="1" spc="-5" dirty="0">
                <a:solidFill>
                  <a:srgbClr val="ED7D31"/>
                </a:solidFill>
                <a:latin typeface="Times New Roman"/>
                <a:cs typeface="Times New Roman"/>
              </a:rPr>
              <a:t>S </a:t>
            </a:r>
            <a:r>
              <a:rPr sz="2700" dirty="0">
                <a:latin typeface="Times New Roman"/>
                <a:cs typeface="Times New Roman"/>
              </a:rPr>
              <a:t>kin</a:t>
            </a: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2700" b="1" spc="-5" dirty="0">
                <a:solidFill>
                  <a:srgbClr val="ED7D31"/>
                </a:solidFill>
                <a:latin typeface="Times New Roman"/>
                <a:cs typeface="Times New Roman"/>
              </a:rPr>
              <a:t>C </a:t>
            </a:r>
            <a:r>
              <a:rPr sz="2700" dirty="0">
                <a:latin typeface="Times New Roman"/>
                <a:cs typeface="Times New Roman"/>
              </a:rPr>
              <a:t>onnective</a:t>
            </a:r>
            <a:r>
              <a:rPr sz="2700" spc="-1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tissue</a:t>
            </a: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27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A </a:t>
            </a:r>
            <a:r>
              <a:rPr sz="27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poneurotic</a:t>
            </a:r>
            <a:r>
              <a:rPr sz="2700" b="1" spc="-1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7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tissue</a:t>
            </a: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2700" b="1" dirty="0">
                <a:solidFill>
                  <a:srgbClr val="ED7D31"/>
                </a:solidFill>
                <a:latin typeface="Times New Roman"/>
                <a:cs typeface="Times New Roman"/>
              </a:rPr>
              <a:t>L </a:t>
            </a:r>
            <a:r>
              <a:rPr sz="2700" dirty="0">
                <a:latin typeface="Times New Roman"/>
                <a:cs typeface="Times New Roman"/>
              </a:rPr>
              <a:t>oose connective</a:t>
            </a:r>
            <a:r>
              <a:rPr sz="2700" spc="-20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tissue</a:t>
            </a: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2700" b="1" dirty="0">
                <a:solidFill>
                  <a:srgbClr val="ED7D31"/>
                </a:solidFill>
                <a:latin typeface="Times New Roman"/>
                <a:cs typeface="Times New Roman"/>
              </a:rPr>
              <a:t>P</a:t>
            </a:r>
            <a:r>
              <a:rPr sz="2700" b="1" spc="-155" dirty="0">
                <a:solidFill>
                  <a:srgbClr val="ED7D31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eriosteum</a:t>
            </a:r>
            <a:endParaRPr sz="2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150">
              <a:latin typeface="Times New Roman"/>
              <a:cs typeface="Times New Roman"/>
            </a:endParaRPr>
          </a:p>
          <a:p>
            <a:pPr marL="4318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Kemik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tabaka</a:t>
            </a:r>
            <a:endParaRPr sz="1800">
              <a:latin typeface="Times New Roman"/>
              <a:cs typeface="Times New Roman"/>
            </a:endParaRPr>
          </a:p>
          <a:p>
            <a:pPr marL="957580" marR="926465">
              <a:lnSpc>
                <a:spcPts val="3600"/>
              </a:lnSpc>
              <a:spcBef>
                <a:spcPts val="310"/>
              </a:spcBef>
            </a:pPr>
            <a:r>
              <a:rPr sz="2000" spc="-5" dirty="0">
                <a:latin typeface="Times New Roman"/>
                <a:cs typeface="Times New Roman"/>
              </a:rPr>
              <a:t>Lamina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externa  Diploe aralığı  Lamina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interna</a:t>
            </a:r>
            <a:endParaRPr sz="2000">
              <a:latin typeface="Times New Roman"/>
              <a:cs typeface="Times New Roman"/>
            </a:endParaRPr>
          </a:p>
          <a:p>
            <a:pPr marL="957580">
              <a:lnSpc>
                <a:spcPct val="100000"/>
              </a:lnSpc>
              <a:spcBef>
                <a:spcPts val="880"/>
              </a:spcBef>
            </a:pPr>
            <a:r>
              <a:rPr sz="2000" spc="-5" dirty="0">
                <a:latin typeface="Times New Roman"/>
                <a:cs typeface="Times New Roman"/>
              </a:rPr>
              <a:t>Meninges (beyin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zarları)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7980" y="626935"/>
            <a:ext cx="11205820" cy="592739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935" marR="6174105" indent="75565">
              <a:lnSpc>
                <a:spcPct val="120700"/>
              </a:lnSpc>
              <a:spcBef>
                <a:spcPts val="100"/>
              </a:spcBef>
            </a:pPr>
            <a:r>
              <a:rPr sz="2700" b="1" u="heavy" spc="-5" dirty="0">
                <a:solidFill>
                  <a:srgbClr val="33CC33"/>
                </a:solidFill>
                <a:uFill>
                  <a:solidFill>
                    <a:srgbClr val="33CC33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2700" b="1" spc="-5" dirty="0">
                <a:solidFill>
                  <a:srgbClr val="33CC33"/>
                </a:solidFill>
                <a:latin typeface="Times New Roman"/>
                <a:cs typeface="Times New Roman"/>
              </a:rPr>
              <a:t> </a:t>
            </a:r>
            <a:r>
              <a:rPr sz="27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(aponöretik </a:t>
            </a:r>
            <a:r>
              <a:rPr sz="27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doku) </a:t>
            </a:r>
            <a:r>
              <a:rPr sz="2700" b="1" spc="-5" dirty="0">
                <a:latin typeface="Times New Roman"/>
                <a:cs typeface="Times New Roman"/>
              </a:rPr>
              <a:t> </a:t>
            </a:r>
            <a:r>
              <a:rPr sz="2700" b="1" spc="-5" dirty="0">
                <a:solidFill>
                  <a:srgbClr val="CC0000"/>
                </a:solidFill>
                <a:latin typeface="Times New Roman"/>
                <a:cs typeface="Times New Roman"/>
              </a:rPr>
              <a:t>Musculuoponeurotik</a:t>
            </a:r>
            <a:r>
              <a:rPr sz="2700" b="1" spc="-5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700" b="1" spc="-5" dirty="0">
                <a:solidFill>
                  <a:srgbClr val="CC0000"/>
                </a:solidFill>
                <a:latin typeface="Times New Roman"/>
                <a:cs typeface="Times New Roman"/>
              </a:rPr>
              <a:t>tabaka</a:t>
            </a:r>
            <a:r>
              <a:rPr sz="2700" spc="-5" dirty="0">
                <a:solidFill>
                  <a:srgbClr val="CC0000"/>
                </a:solidFill>
                <a:latin typeface="Times New Roman"/>
                <a:cs typeface="Times New Roman"/>
              </a:rPr>
              <a:t>:</a:t>
            </a:r>
            <a:endParaRPr sz="27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000" dirty="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41935" algn="l"/>
              </a:tabLst>
            </a:pPr>
            <a:r>
              <a:rPr sz="2400" spc="-5" dirty="0">
                <a:latin typeface="Times New Roman"/>
                <a:cs typeface="Times New Roman"/>
              </a:rPr>
              <a:t>Derin fasyaya </a:t>
            </a:r>
            <a:r>
              <a:rPr sz="2400" dirty="0">
                <a:latin typeface="Times New Roman"/>
                <a:cs typeface="Times New Roman"/>
              </a:rPr>
              <a:t>uyar </a:t>
            </a:r>
            <a:r>
              <a:rPr sz="2400" spc="-5" dirty="0">
                <a:latin typeface="Times New Roman"/>
                <a:cs typeface="Times New Roman"/>
              </a:rPr>
              <a:t>(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fascia</a:t>
            </a:r>
            <a:r>
              <a:rPr sz="2400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profunda</a:t>
            </a:r>
            <a:r>
              <a:rPr sz="2400" spc="-5" dirty="0">
                <a:latin typeface="Times New Roman"/>
                <a:cs typeface="Times New Roman"/>
              </a:rPr>
              <a:t>)</a:t>
            </a:r>
            <a:endParaRPr sz="2400" dirty="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241935" algn="l"/>
              </a:tabLst>
            </a:pP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Orta bölümü; </a:t>
            </a:r>
            <a:r>
              <a:rPr sz="2400" spc="-5" dirty="0">
                <a:latin typeface="Times New Roman"/>
                <a:cs typeface="Times New Roman"/>
              </a:rPr>
              <a:t>galea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aponeuratica,</a:t>
            </a:r>
            <a:endParaRPr sz="24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1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Ön </a:t>
            </a:r>
            <a:r>
              <a:rPr sz="2400" dirty="0">
                <a:solidFill>
                  <a:srgbClr val="CC0000"/>
                </a:solidFill>
                <a:latin typeface="Times New Roman"/>
                <a:cs typeface="Times New Roman"/>
              </a:rPr>
              <a:t>ve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arka</a:t>
            </a:r>
            <a:r>
              <a:rPr sz="2400" spc="-1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bölümü;</a:t>
            </a:r>
            <a:endParaRPr sz="2400" dirty="0">
              <a:latin typeface="Times New Roman"/>
              <a:cs typeface="Times New Roman"/>
            </a:endParaRPr>
          </a:p>
          <a:p>
            <a:pPr marL="304800" marR="3773170" indent="12065">
              <a:lnSpc>
                <a:spcPts val="2590"/>
              </a:lnSpc>
              <a:spcBef>
                <a:spcPts val="1040"/>
              </a:spcBef>
            </a:pPr>
            <a:r>
              <a:rPr sz="2400" spc="-5" dirty="0">
                <a:latin typeface="Times New Roman"/>
                <a:cs typeface="Times New Roman"/>
              </a:rPr>
              <a:t>m. epicranius’un venter frontalis </a:t>
            </a:r>
            <a:r>
              <a:rPr sz="2400" dirty="0">
                <a:latin typeface="Times New Roman"/>
                <a:cs typeface="Times New Roman"/>
              </a:rPr>
              <a:t>ve </a:t>
            </a:r>
            <a:r>
              <a:rPr sz="2400" spc="-5" dirty="0">
                <a:latin typeface="Times New Roman"/>
                <a:cs typeface="Times New Roman"/>
              </a:rPr>
              <a:t>venter occipitalis,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spc="-85" dirty="0">
                <a:solidFill>
                  <a:srgbClr val="CC0000"/>
                </a:solidFill>
                <a:latin typeface="Times New Roman"/>
                <a:cs typeface="Times New Roman"/>
              </a:rPr>
              <a:t>Yan</a:t>
            </a:r>
            <a:r>
              <a:rPr lang="tr-TR" sz="2400" spc="-8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 err="1">
                <a:solidFill>
                  <a:srgbClr val="CC0000"/>
                </a:solidFill>
                <a:latin typeface="Times New Roman"/>
                <a:cs typeface="Times New Roman"/>
              </a:rPr>
              <a:t>bölümü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; </a:t>
            </a:r>
            <a:r>
              <a:rPr sz="2400" spc="-5" dirty="0">
                <a:latin typeface="Times New Roman"/>
                <a:cs typeface="Times New Roman"/>
              </a:rPr>
              <a:t>m. </a:t>
            </a:r>
            <a:r>
              <a:rPr sz="2400" spc="-10" dirty="0">
                <a:latin typeface="Times New Roman"/>
                <a:cs typeface="Times New Roman"/>
              </a:rPr>
              <a:t>temporoparietalis’ten</a:t>
            </a:r>
            <a:r>
              <a:rPr sz="2400" spc="8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oluşmuştur.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 dirty="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2590"/>
              </a:lnSpc>
              <a:spcBef>
                <a:spcPts val="1605"/>
              </a:spcBef>
              <a:buFont typeface="Arial"/>
              <a:buChar char="•"/>
              <a:tabLst>
                <a:tab pos="241935" algn="l"/>
              </a:tabLst>
            </a:pPr>
            <a:r>
              <a:rPr sz="2400" spc="-5" dirty="0">
                <a:latin typeface="Times New Roman"/>
                <a:cs typeface="Times New Roman"/>
              </a:rPr>
              <a:t>Galea aponeuratica, </a:t>
            </a:r>
            <a:r>
              <a:rPr sz="2400" spc="-5" dirty="0">
                <a:solidFill>
                  <a:srgbClr val="ED7D31"/>
                </a:solidFill>
                <a:latin typeface="Times New Roman"/>
                <a:cs typeface="Times New Roman"/>
              </a:rPr>
              <a:t>saçlı derinin </a:t>
            </a:r>
            <a:r>
              <a:rPr sz="2400" spc="-5" dirty="0">
                <a:latin typeface="Times New Roman"/>
                <a:cs typeface="Times New Roman"/>
              </a:rPr>
              <a:t>iç </a:t>
            </a:r>
            <a:r>
              <a:rPr sz="2400" dirty="0">
                <a:latin typeface="Times New Roman"/>
                <a:cs typeface="Times New Roman"/>
              </a:rPr>
              <a:t>yüzüne </a:t>
            </a:r>
            <a:r>
              <a:rPr sz="2400" spc="-5" dirty="0">
                <a:solidFill>
                  <a:srgbClr val="ED7D31"/>
                </a:solidFill>
                <a:latin typeface="Times New Roman"/>
                <a:cs typeface="Times New Roman"/>
              </a:rPr>
              <a:t>sıkıca </a:t>
            </a:r>
            <a:r>
              <a:rPr sz="2400" spc="-5" dirty="0">
                <a:latin typeface="Times New Roman"/>
                <a:cs typeface="Times New Roman"/>
              </a:rPr>
              <a:t>yapışmıştır fakat derininde bulunan </a:t>
            </a:r>
            <a:r>
              <a:rPr sz="24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periosteum’a </a:t>
            </a:r>
            <a:r>
              <a:rPr sz="24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gevşek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olarak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tutunmuştur.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har char="•"/>
            </a:pPr>
            <a:endParaRPr sz="3700" dirty="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buFont typeface="Arial"/>
              <a:buChar char="•"/>
              <a:tabLst>
                <a:tab pos="241935" algn="l"/>
              </a:tabLst>
            </a:pPr>
            <a:r>
              <a:rPr sz="2400" spc="-5" dirty="0">
                <a:latin typeface="Times New Roman"/>
                <a:cs typeface="Times New Roman"/>
              </a:rPr>
              <a:t>Galea aponeuratica yanlarda fascia temporalis’e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uzanır.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8589" y="117157"/>
            <a:ext cx="532638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solidFill>
                  <a:srgbClr val="C00000"/>
                </a:solidFill>
                <a:latin typeface="Times New Roman"/>
                <a:cs typeface="Times New Roman"/>
              </a:rPr>
              <a:t>1- </a:t>
            </a:r>
            <a:r>
              <a:rPr spc="-275" dirty="0">
                <a:solidFill>
                  <a:srgbClr val="C00000"/>
                </a:solidFill>
              </a:rPr>
              <a:t>Regio</a:t>
            </a:r>
            <a:r>
              <a:rPr spc="65" dirty="0">
                <a:solidFill>
                  <a:srgbClr val="C00000"/>
                </a:solidFill>
              </a:rPr>
              <a:t> </a:t>
            </a:r>
            <a:r>
              <a:rPr spc="-240" dirty="0">
                <a:solidFill>
                  <a:srgbClr val="C00000"/>
                </a:solidFill>
              </a:rPr>
              <a:t>frontoparietooccipitalis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1250441"/>
            <a:ext cx="4347210" cy="2380615"/>
            <a:chOff x="0" y="1250441"/>
            <a:chExt cx="4347210" cy="2380615"/>
          </a:xfrm>
        </p:grpSpPr>
        <p:sp>
          <p:nvSpPr>
            <p:cNvPr id="4" name="object 4"/>
            <p:cNvSpPr/>
            <p:nvPr/>
          </p:nvSpPr>
          <p:spPr>
            <a:xfrm>
              <a:off x="0" y="1250441"/>
              <a:ext cx="3600450" cy="75971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06145" y="1876805"/>
              <a:ext cx="2385060" cy="75971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34746" y="2373642"/>
              <a:ext cx="565404" cy="75970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35151" y="2373642"/>
              <a:ext cx="3198114" cy="75970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34746" y="2871216"/>
              <a:ext cx="565404" cy="75971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835151" y="2871216"/>
              <a:ext cx="908291" cy="75971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292351" y="2871216"/>
              <a:ext cx="3054845" cy="759714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148589" y="1120775"/>
            <a:ext cx="3971925" cy="22726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751205" indent="-457200">
              <a:lnSpc>
                <a:spcPct val="152200"/>
              </a:lnSpc>
              <a:spcBef>
                <a:spcPts val="100"/>
              </a:spcBef>
            </a:pPr>
            <a:r>
              <a:rPr sz="2700" b="1" dirty="0">
                <a:solidFill>
                  <a:srgbClr val="000099"/>
                </a:solidFill>
                <a:latin typeface="Times New Roman"/>
                <a:cs typeface="Times New Roman"/>
              </a:rPr>
              <a:t>Kafa </a:t>
            </a:r>
            <a:r>
              <a:rPr sz="27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derisinin</a:t>
            </a:r>
            <a:r>
              <a:rPr sz="2700" b="1" spc="-7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7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kasları  </a:t>
            </a:r>
            <a:r>
              <a:rPr sz="27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M.epicranius</a:t>
            </a:r>
            <a:endParaRPr sz="2700">
              <a:latin typeface="Times New Roman"/>
              <a:cs typeface="Times New Roman"/>
            </a:endParaRPr>
          </a:p>
          <a:p>
            <a:pPr marL="898525" indent="-200660">
              <a:lnSpc>
                <a:spcPct val="100000"/>
              </a:lnSpc>
              <a:spcBef>
                <a:spcPts val="670"/>
              </a:spcBef>
              <a:buChar char="-"/>
              <a:tabLst>
                <a:tab pos="899160" algn="l"/>
              </a:tabLst>
            </a:pPr>
            <a:r>
              <a:rPr sz="27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m.occipitofrontalis</a:t>
            </a:r>
            <a:endParaRPr sz="2700">
              <a:latin typeface="Times New Roman"/>
              <a:cs typeface="Times New Roman"/>
            </a:endParaRPr>
          </a:p>
          <a:p>
            <a:pPr marL="898525" indent="-200660">
              <a:lnSpc>
                <a:spcPct val="100000"/>
              </a:lnSpc>
              <a:spcBef>
                <a:spcPts val="680"/>
              </a:spcBef>
              <a:buChar char="-"/>
              <a:tabLst>
                <a:tab pos="899160" algn="l"/>
              </a:tabLst>
            </a:pPr>
            <a:r>
              <a:rPr sz="2700" b="1" dirty="0">
                <a:solidFill>
                  <a:srgbClr val="FF0000"/>
                </a:solidFill>
                <a:latin typeface="Times New Roman"/>
                <a:cs typeface="Times New Roman"/>
              </a:rPr>
              <a:t>m.</a:t>
            </a:r>
            <a:r>
              <a:rPr sz="2700" b="1" spc="-6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7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temporoparietalis</a:t>
            </a:r>
            <a:endParaRPr sz="2700">
              <a:latin typeface="Times New Roman"/>
              <a:cs typeface="Times New Roman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621030" y="4696218"/>
            <a:ext cx="3015615" cy="510540"/>
            <a:chOff x="621030" y="4696218"/>
            <a:chExt cx="3015615" cy="510540"/>
          </a:xfrm>
        </p:grpSpPr>
        <p:sp>
          <p:nvSpPr>
            <p:cNvPr id="13" name="object 13"/>
            <p:cNvSpPr/>
            <p:nvPr/>
          </p:nvSpPr>
          <p:spPr>
            <a:xfrm>
              <a:off x="621030" y="4696218"/>
              <a:ext cx="381000" cy="510527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97230" y="4696218"/>
              <a:ext cx="2209038" cy="510527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659380" y="4696218"/>
              <a:ext cx="976871" cy="510527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750252" y="4749800"/>
            <a:ext cx="273621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CC0000"/>
                </a:solidFill>
                <a:latin typeface="Times New Roman"/>
                <a:cs typeface="Times New Roman"/>
              </a:rPr>
              <a:t>(Musculuoponeurotik</a:t>
            </a:r>
            <a:r>
              <a:rPr sz="1800" spc="-1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1800" spc="-5" dirty="0">
                <a:solidFill>
                  <a:srgbClr val="CC0000"/>
                </a:solidFill>
                <a:latin typeface="Times New Roman"/>
                <a:cs typeface="Times New Roman"/>
              </a:rPr>
              <a:t>tabaka)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xfrm>
            <a:off x="148589" y="117157"/>
            <a:ext cx="532638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solidFill>
                  <a:srgbClr val="C00000"/>
                </a:solidFill>
                <a:latin typeface="Times New Roman"/>
                <a:cs typeface="Times New Roman"/>
              </a:rPr>
              <a:t>1- </a:t>
            </a:r>
            <a:r>
              <a:rPr spc="-275" dirty="0">
                <a:solidFill>
                  <a:srgbClr val="C00000"/>
                </a:solidFill>
              </a:rPr>
              <a:t>Regio</a:t>
            </a:r>
            <a:r>
              <a:rPr spc="65" dirty="0">
                <a:solidFill>
                  <a:srgbClr val="C00000"/>
                </a:solidFill>
              </a:rPr>
              <a:t> </a:t>
            </a:r>
            <a:r>
              <a:rPr spc="-240" dirty="0">
                <a:solidFill>
                  <a:srgbClr val="C00000"/>
                </a:solidFill>
              </a:rPr>
              <a:t>frontoparietooccipitalis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object 3"/>
          <p:cNvGrpSpPr/>
          <p:nvPr/>
        </p:nvGrpSpPr>
        <p:grpSpPr>
          <a:xfrm>
            <a:off x="0" y="748296"/>
            <a:ext cx="3794125" cy="3001010"/>
            <a:chOff x="0" y="748296"/>
            <a:chExt cx="3794125" cy="3001010"/>
          </a:xfrm>
        </p:grpSpPr>
        <p:sp>
          <p:nvSpPr>
            <p:cNvPr id="4" name="object 4"/>
            <p:cNvSpPr/>
            <p:nvPr/>
          </p:nvSpPr>
          <p:spPr>
            <a:xfrm>
              <a:off x="0" y="748296"/>
              <a:ext cx="3600449" cy="75970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1497330"/>
              <a:ext cx="2334006" cy="75971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77546" y="1994166"/>
              <a:ext cx="565404" cy="75970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77952" y="1994166"/>
              <a:ext cx="3198114" cy="75970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63346" y="2491740"/>
              <a:ext cx="1378458" cy="759713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876044" y="2491740"/>
              <a:ext cx="1683258" cy="759713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63346" y="2989326"/>
              <a:ext cx="1378458" cy="759713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876044" y="2989326"/>
              <a:ext cx="1917954" cy="75971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0" y="3983735"/>
            <a:ext cx="3661410" cy="760095"/>
            <a:chOff x="0" y="3983735"/>
            <a:chExt cx="3661410" cy="760095"/>
          </a:xfrm>
        </p:grpSpPr>
        <p:sp>
          <p:nvSpPr>
            <p:cNvPr id="13" name="object 13"/>
            <p:cNvSpPr/>
            <p:nvPr/>
          </p:nvSpPr>
          <p:spPr>
            <a:xfrm>
              <a:off x="0" y="3983735"/>
              <a:ext cx="514350" cy="759713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49351" y="3983735"/>
              <a:ext cx="908291" cy="759713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606551" y="3983735"/>
              <a:ext cx="3054845" cy="759713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148589" y="117157"/>
            <a:ext cx="5326380" cy="43884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700" b="1" spc="265" dirty="0">
                <a:solidFill>
                  <a:srgbClr val="C00000"/>
                </a:solidFill>
                <a:latin typeface="Times New Roman"/>
                <a:cs typeface="Times New Roman"/>
              </a:rPr>
              <a:t>1- </a:t>
            </a:r>
            <a:r>
              <a:rPr sz="2700" b="1" spc="-275" dirty="0">
                <a:solidFill>
                  <a:srgbClr val="C00000"/>
                </a:solidFill>
                <a:latin typeface="Verdana"/>
                <a:cs typeface="Verdana"/>
              </a:rPr>
              <a:t>Regio</a:t>
            </a:r>
            <a:r>
              <a:rPr sz="2700" b="1" spc="6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2700" b="1" spc="-240" dirty="0">
                <a:solidFill>
                  <a:srgbClr val="C00000"/>
                </a:solidFill>
                <a:latin typeface="Verdana"/>
                <a:cs typeface="Verdana"/>
              </a:rPr>
              <a:t>frontoparietooccipitalis</a:t>
            </a:r>
            <a:endParaRPr sz="2700">
              <a:latin typeface="Verdana"/>
              <a:cs typeface="Verdana"/>
            </a:endParaRPr>
          </a:p>
          <a:p>
            <a:pPr marL="12700" marR="2105025">
              <a:lnSpc>
                <a:spcPts val="5890"/>
              </a:lnSpc>
              <a:spcBef>
                <a:spcPts val="390"/>
              </a:spcBef>
            </a:pPr>
            <a:r>
              <a:rPr sz="2700" b="1" dirty="0">
                <a:solidFill>
                  <a:srgbClr val="000099"/>
                </a:solidFill>
                <a:latin typeface="Times New Roman"/>
                <a:cs typeface="Times New Roman"/>
              </a:rPr>
              <a:t>Kafa </a:t>
            </a:r>
            <a:r>
              <a:rPr sz="27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derisinin</a:t>
            </a:r>
            <a:r>
              <a:rPr sz="2700" b="1" spc="-70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2700" b="1" spc="-5" dirty="0">
                <a:solidFill>
                  <a:srgbClr val="000099"/>
                </a:solidFill>
                <a:latin typeface="Times New Roman"/>
                <a:cs typeface="Times New Roman"/>
              </a:rPr>
              <a:t>kasları  </a:t>
            </a:r>
            <a:r>
              <a:rPr sz="27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M.epicranius</a:t>
            </a:r>
            <a:endParaRPr sz="27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35"/>
              </a:spcBef>
            </a:pPr>
            <a:r>
              <a:rPr sz="2700" b="1" dirty="0">
                <a:solidFill>
                  <a:srgbClr val="FF0000"/>
                </a:solidFill>
                <a:latin typeface="Times New Roman"/>
                <a:cs typeface="Times New Roman"/>
              </a:rPr>
              <a:t>-</a:t>
            </a:r>
            <a:r>
              <a:rPr sz="27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 m.occipitofrontalis</a:t>
            </a:r>
            <a:endParaRPr sz="2700">
              <a:latin typeface="Times New Roman"/>
              <a:cs typeface="Times New Roman"/>
            </a:endParaRPr>
          </a:p>
          <a:p>
            <a:pPr marL="927100" marR="1911985">
              <a:lnSpc>
                <a:spcPct val="120900"/>
              </a:lnSpc>
            </a:pPr>
            <a:r>
              <a:rPr sz="27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venter </a:t>
            </a:r>
            <a:r>
              <a:rPr sz="27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frontalis  </a:t>
            </a:r>
            <a:r>
              <a:rPr sz="27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venter</a:t>
            </a:r>
            <a:r>
              <a:rPr sz="2700" b="1" spc="-7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7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occipitalis</a:t>
            </a:r>
            <a:endParaRPr sz="2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700" b="1" dirty="0">
                <a:solidFill>
                  <a:srgbClr val="FF0000"/>
                </a:solidFill>
                <a:latin typeface="Times New Roman"/>
                <a:cs typeface="Times New Roman"/>
              </a:rPr>
              <a:t>- m.</a:t>
            </a:r>
            <a:r>
              <a:rPr sz="27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7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temporoparietalis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328612" y="539750"/>
          <a:ext cx="11616690" cy="55371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218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8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81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3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249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05839">
                <a:tc gridSpan="5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100">
                        <a:latin typeface="Times New Roman"/>
                        <a:cs typeface="Times New Roman"/>
                      </a:endParaRPr>
                    </a:p>
                    <a:p>
                      <a:pPr marL="121285">
                        <a:lnSpc>
                          <a:spcPct val="100000"/>
                        </a:lnSpc>
                      </a:pP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Saçlı deri mimik</a:t>
                      </a:r>
                      <a:r>
                        <a:rPr sz="2400" b="1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2400" b="1" spc="-5" dirty="0">
                          <a:latin typeface="Times New Roman"/>
                          <a:cs typeface="Times New Roman"/>
                        </a:rPr>
                        <a:t>kasları</a:t>
                      </a:r>
                      <a:endParaRPr sz="2400">
                        <a:latin typeface="Times New Roman"/>
                        <a:cs typeface="Times New Roman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72">
                <a:tc>
                  <a:txBody>
                    <a:bodyPr/>
                    <a:lstStyle/>
                    <a:p>
                      <a:pPr marL="12128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b="1" spc="30" dirty="0">
                          <a:solidFill>
                            <a:srgbClr val="FF0000"/>
                          </a:solidFill>
                          <a:latin typeface="Verdana"/>
                          <a:cs typeface="Verdana"/>
                        </a:rPr>
                        <a:t>M.</a:t>
                      </a:r>
                      <a:r>
                        <a:rPr sz="1800" b="1" spc="40" dirty="0">
                          <a:solidFill>
                            <a:srgbClr val="FF0000"/>
                          </a:solidFill>
                          <a:latin typeface="Verdana"/>
                          <a:cs typeface="Verdana"/>
                        </a:rPr>
                        <a:t> </a:t>
                      </a:r>
                      <a:r>
                        <a:rPr sz="1800" b="1" spc="-140" dirty="0">
                          <a:solidFill>
                            <a:srgbClr val="FF0000"/>
                          </a:solidFill>
                          <a:latin typeface="Verdana"/>
                          <a:cs typeface="Verdana"/>
                        </a:rPr>
                        <a:t>EPİCRANİUS</a:t>
                      </a:r>
                      <a:endParaRPr sz="1800">
                        <a:latin typeface="Verdana"/>
                        <a:cs typeface="Verdan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Origo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İnsertio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Fonksiyon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b="1" spc="-5" dirty="0">
                          <a:latin typeface="Times New Roman"/>
                          <a:cs typeface="Times New Roman"/>
                        </a:rPr>
                        <a:t>siniri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720">
                <a:tc>
                  <a:txBody>
                    <a:bodyPr/>
                    <a:lstStyle/>
                    <a:p>
                      <a:pPr marR="374015" algn="r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b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Occi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p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tof</a:t>
                      </a:r>
                      <a:r>
                        <a:rPr sz="1800" b="1" spc="-3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r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onta</a:t>
                      </a:r>
                      <a:r>
                        <a:rPr sz="1800" b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li</a:t>
                      </a:r>
                      <a:r>
                        <a:rPr sz="1800" b="1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850">
                        <a:latin typeface="Times New Roman"/>
                        <a:cs typeface="Times New Roman"/>
                      </a:endParaRPr>
                    </a:p>
                    <a:p>
                      <a:pPr marR="336550" algn="r">
                        <a:lnSpc>
                          <a:spcPct val="100000"/>
                        </a:lnSpc>
                      </a:pPr>
                      <a:r>
                        <a:rPr sz="1800" b="1" i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venter</a:t>
                      </a:r>
                      <a:r>
                        <a:rPr sz="1800" b="1" i="1" spc="-6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frontalis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28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Galea</a:t>
                      </a:r>
                      <a:r>
                        <a:rPr sz="1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apaneurotica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285" marR="114300" indent="-635" algn="just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Glabella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ve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arcus ciliaris  hizasında deri, derialtı 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dokusu  ve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m.orbicularis oculi</a:t>
                      </a:r>
                      <a:r>
                        <a:rPr sz="1800" spc="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lifleri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920" marR="17526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Saçlı deriyi 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oynatır, 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kaşları yukarı 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kaldırır, 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alında enine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kıvrım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facialis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97457">
                <a:tc>
                  <a:txBody>
                    <a:bodyPr/>
                    <a:lstStyle/>
                    <a:p>
                      <a:pPr marL="63627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b="1" i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venter</a:t>
                      </a:r>
                      <a:r>
                        <a:rPr sz="1800" b="1" i="1" spc="-1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b="1" i="1" spc="-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occipitalis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920" marR="13398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Linea nuchae suprema,  Pars mastiodea os  temporalis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Galea aponeurotica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920" marR="49022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Saçlı deriyi</a:t>
                      </a:r>
                      <a:r>
                        <a:rPr sz="1800" spc="-4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arkaya  </a:t>
                      </a:r>
                      <a:r>
                        <a:rPr sz="1800" spc="-15" dirty="0">
                          <a:latin typeface="Times New Roman"/>
                          <a:cs typeface="Times New Roman"/>
                        </a:rPr>
                        <a:t>çeker,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9410"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b="1" spc="-15" dirty="0">
                          <a:solidFill>
                            <a:srgbClr val="FF0000"/>
                          </a:solidFill>
                          <a:latin typeface="Times New Roman"/>
                          <a:cs typeface="Times New Roman"/>
                        </a:rPr>
                        <a:t>M.Temporoparietalis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920" marR="972819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Kulak üstü  şakak</a:t>
                      </a:r>
                      <a:r>
                        <a:rPr sz="1800" spc="-6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fasiyası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920" marR="560705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Galea aponeurotica’ nın</a:t>
                      </a:r>
                      <a:r>
                        <a:rPr sz="1800" spc="-14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yan  kenarları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Benzer</a:t>
                      </a:r>
                      <a:r>
                        <a:rPr sz="1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etki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1920">
                        <a:lnSpc>
                          <a:spcPct val="100000"/>
                        </a:lnSpc>
                        <a:spcBef>
                          <a:spcPts val="300"/>
                        </a:spcBef>
                      </a:pPr>
                      <a:r>
                        <a:rPr sz="1800" spc="-5" dirty="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sz="18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1800" spc="-5" dirty="0">
                          <a:latin typeface="Times New Roman"/>
                          <a:cs typeface="Times New Roman"/>
                        </a:rPr>
                        <a:t>facialis</a:t>
                      </a: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381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02919" y="844308"/>
            <a:ext cx="3909060" cy="3846195"/>
            <a:chOff x="502919" y="844308"/>
            <a:chExt cx="3909060" cy="3846195"/>
          </a:xfrm>
        </p:grpSpPr>
        <p:sp>
          <p:nvSpPr>
            <p:cNvPr id="3" name="object 3"/>
            <p:cNvSpPr/>
            <p:nvPr/>
          </p:nvSpPr>
          <p:spPr>
            <a:xfrm>
              <a:off x="502919" y="844308"/>
              <a:ext cx="1575054" cy="75970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02919" y="1461528"/>
              <a:ext cx="918210" cy="75970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70025" y="1461528"/>
              <a:ext cx="717804" cy="75970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02919" y="2078748"/>
              <a:ext cx="784860" cy="75970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36675" y="2078748"/>
              <a:ext cx="1784604" cy="75970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255519" y="2078748"/>
              <a:ext cx="1232154" cy="75970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02919" y="2695968"/>
              <a:ext cx="765810" cy="759701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17625" y="2695968"/>
              <a:ext cx="1917954" cy="759701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369819" y="2695968"/>
              <a:ext cx="1232154" cy="75970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02919" y="3313188"/>
              <a:ext cx="746760" cy="759701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98575" y="3313188"/>
              <a:ext cx="1079741" cy="759701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512569" y="3313188"/>
              <a:ext cx="1994154" cy="759701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141725" y="3313188"/>
              <a:ext cx="1270253" cy="759701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2919" y="3930408"/>
              <a:ext cx="727710" cy="759701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79525" y="3930408"/>
              <a:ext cx="1803654" cy="759701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702627" y="723900"/>
            <a:ext cx="3483610" cy="3728720"/>
          </a:xfrm>
          <a:prstGeom prst="rect">
            <a:avLst/>
          </a:prstGeom>
        </p:spPr>
        <p:txBody>
          <a:bodyPr vert="horz" wrap="square" lIns="0" tIns="2184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20"/>
              </a:spcBef>
            </a:pPr>
            <a:r>
              <a:rPr sz="2700" b="1" spc="-5" dirty="0">
                <a:solidFill>
                  <a:srgbClr val="ED7D31"/>
                </a:solidFill>
                <a:latin typeface="Times New Roman"/>
                <a:cs typeface="Times New Roman"/>
              </a:rPr>
              <a:t>SCALP</a:t>
            </a: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2700" b="1" spc="-5" dirty="0">
                <a:solidFill>
                  <a:srgbClr val="ED7D31"/>
                </a:solidFill>
                <a:latin typeface="Times New Roman"/>
                <a:cs typeface="Times New Roman"/>
              </a:rPr>
              <a:t>S k</a:t>
            </a:r>
            <a:r>
              <a:rPr sz="2700" spc="-5" dirty="0">
                <a:latin typeface="Times New Roman"/>
                <a:cs typeface="Times New Roman"/>
              </a:rPr>
              <a:t>in</a:t>
            </a: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2700" b="1" spc="-5" dirty="0">
                <a:solidFill>
                  <a:srgbClr val="ED7D31"/>
                </a:solidFill>
                <a:latin typeface="Times New Roman"/>
                <a:cs typeface="Times New Roman"/>
              </a:rPr>
              <a:t>C </a:t>
            </a:r>
            <a:r>
              <a:rPr sz="2700" dirty="0">
                <a:latin typeface="Times New Roman"/>
                <a:cs typeface="Times New Roman"/>
              </a:rPr>
              <a:t>onnective</a:t>
            </a:r>
            <a:r>
              <a:rPr sz="2700" spc="-1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tissue</a:t>
            </a: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2700" b="1" spc="-5" dirty="0">
                <a:solidFill>
                  <a:srgbClr val="ED7D31"/>
                </a:solidFill>
                <a:latin typeface="Times New Roman"/>
                <a:cs typeface="Times New Roman"/>
              </a:rPr>
              <a:t>A </a:t>
            </a:r>
            <a:r>
              <a:rPr sz="2700" dirty="0">
                <a:latin typeface="Times New Roman"/>
                <a:cs typeface="Times New Roman"/>
              </a:rPr>
              <a:t>poneurotic</a:t>
            </a:r>
            <a:r>
              <a:rPr sz="2700" spc="-16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tissue</a:t>
            </a:r>
            <a:endParaRPr sz="2700">
              <a:latin typeface="Times New Roman"/>
              <a:cs typeface="Times New Roman"/>
            </a:endParaRPr>
          </a:p>
          <a:p>
            <a:pPr marL="12700" marR="5080">
              <a:lnSpc>
                <a:spcPct val="150000"/>
              </a:lnSpc>
            </a:pPr>
            <a:r>
              <a:rPr sz="2700" b="1" dirty="0">
                <a:solidFill>
                  <a:srgbClr val="FF0000"/>
                </a:solidFill>
                <a:latin typeface="Times New Roman"/>
                <a:cs typeface="Times New Roman"/>
              </a:rPr>
              <a:t>L oose connective</a:t>
            </a:r>
            <a:r>
              <a:rPr sz="2700" b="1" spc="-229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7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tissue  </a:t>
            </a:r>
            <a:r>
              <a:rPr sz="2700" b="1" dirty="0">
                <a:solidFill>
                  <a:srgbClr val="ED7D31"/>
                </a:solidFill>
                <a:latin typeface="Times New Roman"/>
                <a:cs typeface="Times New Roman"/>
              </a:rPr>
              <a:t>P</a:t>
            </a:r>
            <a:r>
              <a:rPr sz="2700" b="1" spc="-155" dirty="0">
                <a:solidFill>
                  <a:srgbClr val="ED7D31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eriosteum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80034" y="1015238"/>
            <a:ext cx="11097565" cy="56666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0200">
              <a:lnSpc>
                <a:spcPct val="100000"/>
              </a:lnSpc>
              <a:spcBef>
                <a:spcPts val="100"/>
              </a:spcBef>
            </a:pPr>
            <a:r>
              <a:rPr sz="2700" b="1" dirty="0">
                <a:solidFill>
                  <a:srgbClr val="33CC33"/>
                </a:solidFill>
                <a:latin typeface="Times New Roman"/>
                <a:cs typeface="Times New Roman"/>
              </a:rPr>
              <a:t>L </a:t>
            </a:r>
            <a:r>
              <a:rPr sz="2700" b="1" spc="-10" dirty="0">
                <a:solidFill>
                  <a:srgbClr val="CC0000"/>
                </a:solidFill>
                <a:latin typeface="Times New Roman"/>
                <a:cs typeface="Times New Roman"/>
              </a:rPr>
              <a:t>Subaponeurotik</a:t>
            </a:r>
            <a:r>
              <a:rPr sz="2700" b="1" spc="-16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700" b="1" spc="-5" dirty="0">
                <a:solidFill>
                  <a:srgbClr val="CC0000"/>
                </a:solidFill>
                <a:latin typeface="Times New Roman"/>
                <a:cs typeface="Times New Roman"/>
              </a:rPr>
              <a:t>tabaka:</a:t>
            </a:r>
            <a:endParaRPr sz="27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500" dirty="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buFont typeface="Arial"/>
              <a:buChar char="•"/>
              <a:tabLst>
                <a:tab pos="241935" algn="l"/>
              </a:tabLst>
            </a:pPr>
            <a:r>
              <a:rPr sz="2400" spc="-5" dirty="0">
                <a:latin typeface="Times New Roman"/>
                <a:cs typeface="Times New Roman"/>
              </a:rPr>
              <a:t>Subaponeurotik aralığı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dolduran</a:t>
            </a:r>
            <a:endParaRPr sz="2400" dirty="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spcBef>
                <a:spcPts val="420"/>
              </a:spcBef>
              <a:buFont typeface="Arial"/>
              <a:buChar char="•"/>
              <a:tabLst>
                <a:tab pos="241935" algn="l"/>
              </a:tabLst>
            </a:pPr>
            <a:r>
              <a:rPr sz="24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gevşek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 </a:t>
            </a:r>
            <a:r>
              <a:rPr sz="2400" spc="-5" dirty="0">
                <a:latin typeface="Times New Roman"/>
                <a:cs typeface="Times New Roman"/>
              </a:rPr>
              <a:t>gözenekli bir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katmandır.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har char="•"/>
            </a:pPr>
            <a:endParaRPr sz="3200" dirty="0">
              <a:latin typeface="Times New Roman"/>
              <a:cs typeface="Times New Roman"/>
            </a:endParaRPr>
          </a:p>
          <a:p>
            <a:pPr marL="241300" indent="-229235">
              <a:lnSpc>
                <a:spcPts val="2590"/>
              </a:lnSpc>
              <a:buFont typeface="Arial"/>
              <a:buChar char="•"/>
              <a:tabLst>
                <a:tab pos="241935" algn="l"/>
              </a:tabLst>
            </a:pPr>
            <a:r>
              <a:rPr sz="2400" dirty="0">
                <a:latin typeface="Times New Roman"/>
                <a:cs typeface="Times New Roman"/>
              </a:rPr>
              <a:t>Bu </a:t>
            </a:r>
            <a:r>
              <a:rPr sz="2400" spc="-5" dirty="0">
                <a:latin typeface="Times New Roman"/>
                <a:cs typeface="Times New Roman"/>
              </a:rPr>
              <a:t>aralığın sınırları </a:t>
            </a:r>
            <a:r>
              <a:rPr sz="2400" dirty="0">
                <a:latin typeface="Times New Roman"/>
                <a:cs typeface="Times New Roman"/>
              </a:rPr>
              <a:t>önde ve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arkada</a:t>
            </a:r>
            <a:endParaRPr sz="2400" dirty="0">
              <a:latin typeface="Times New Roman"/>
              <a:cs typeface="Times New Roman"/>
            </a:endParaRPr>
          </a:p>
          <a:p>
            <a:pPr marL="241300" marR="36830">
              <a:lnSpc>
                <a:spcPct val="80000"/>
              </a:lnSpc>
              <a:spcBef>
                <a:spcPts val="290"/>
              </a:spcBef>
            </a:pPr>
            <a:r>
              <a:rPr sz="2400" spc="-5" dirty="0">
                <a:latin typeface="Times New Roman"/>
                <a:cs typeface="Times New Roman"/>
              </a:rPr>
              <a:t>m. epicarnius’un yapışma yerleri yanlarda galea  aponeuratica’nın fascia temporalis’e tutunduğu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hattır.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buFont typeface="Arial"/>
              <a:buChar char="•"/>
              <a:tabLst>
                <a:tab pos="241935" algn="l"/>
              </a:tabLst>
            </a:pPr>
            <a:r>
              <a:rPr sz="2400" dirty="0">
                <a:solidFill>
                  <a:srgbClr val="CC0000"/>
                </a:solidFill>
                <a:latin typeface="Times New Roman"/>
                <a:cs typeface="Times New Roman"/>
              </a:rPr>
              <a:t>küçük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arterler</a:t>
            </a:r>
            <a:r>
              <a:rPr sz="2400" spc="-3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</a:t>
            </a:r>
          </a:p>
          <a:p>
            <a:pPr marL="241300" indent="-228600">
              <a:lnSpc>
                <a:spcPct val="100000"/>
              </a:lnSpc>
              <a:spcBef>
                <a:spcPts val="42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15" dirty="0">
                <a:solidFill>
                  <a:srgbClr val="ED7D31"/>
                </a:solidFill>
                <a:latin typeface="Times New Roman"/>
                <a:cs typeface="Times New Roman"/>
              </a:rPr>
              <a:t>vv.emissariae</a:t>
            </a:r>
            <a:r>
              <a:rPr sz="2400" spc="-15" dirty="0">
                <a:latin typeface="Times New Roman"/>
                <a:cs typeface="Times New Roman"/>
              </a:rPr>
              <a:t>’ler</a:t>
            </a:r>
            <a:r>
              <a:rPr sz="2400" spc="-20" dirty="0">
                <a:latin typeface="Times New Roman"/>
                <a:cs typeface="Times New Roman"/>
              </a:rPr>
              <a:t> bulunur.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har char="•"/>
            </a:pPr>
            <a:endParaRPr sz="3700" dirty="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23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0" dirty="0">
                <a:latin typeface="Times New Roman"/>
                <a:cs typeface="Times New Roman"/>
              </a:rPr>
              <a:t>Valvül </a:t>
            </a:r>
            <a:r>
              <a:rPr sz="2400" spc="-5" dirty="0">
                <a:latin typeface="Times New Roman"/>
                <a:cs typeface="Times New Roman"/>
              </a:rPr>
              <a:t>içermeyen </a:t>
            </a:r>
            <a:r>
              <a:rPr sz="2400" dirty="0">
                <a:latin typeface="Times New Roman"/>
                <a:cs typeface="Times New Roman"/>
              </a:rPr>
              <a:t>bu </a:t>
            </a:r>
            <a:r>
              <a:rPr sz="2400" spc="-5" dirty="0">
                <a:latin typeface="Times New Roman"/>
                <a:cs typeface="Times New Roman"/>
              </a:rPr>
              <a:t>venler lateralda </a:t>
            </a:r>
            <a:r>
              <a:rPr sz="2400" dirty="0">
                <a:latin typeface="Times New Roman"/>
                <a:cs typeface="Times New Roman"/>
              </a:rPr>
              <a:t>yüzeyel </a:t>
            </a:r>
            <a:r>
              <a:rPr sz="2400" spc="-5" dirty="0">
                <a:latin typeface="Times New Roman"/>
                <a:cs typeface="Times New Roman"/>
              </a:rPr>
              <a:t>venlere,  medialde intracranial </a:t>
            </a:r>
            <a:r>
              <a:rPr sz="2400" dirty="0">
                <a:latin typeface="Times New Roman"/>
                <a:cs typeface="Times New Roman"/>
              </a:rPr>
              <a:t>venöz </a:t>
            </a:r>
            <a:r>
              <a:rPr sz="2400" spc="-5" dirty="0">
                <a:latin typeface="Times New Roman"/>
                <a:cs typeface="Times New Roman"/>
              </a:rPr>
              <a:t>sinüslere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bağlanırlar.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8589" y="117157"/>
            <a:ext cx="532638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solidFill>
                  <a:srgbClr val="C00000"/>
                </a:solidFill>
                <a:latin typeface="Times New Roman"/>
                <a:cs typeface="Times New Roman"/>
              </a:rPr>
              <a:t>1- </a:t>
            </a:r>
            <a:r>
              <a:rPr spc="-275" dirty="0">
                <a:solidFill>
                  <a:srgbClr val="C00000"/>
                </a:solidFill>
              </a:rPr>
              <a:t>Regio</a:t>
            </a:r>
            <a:r>
              <a:rPr spc="65" dirty="0">
                <a:solidFill>
                  <a:srgbClr val="C00000"/>
                </a:solidFill>
              </a:rPr>
              <a:t> </a:t>
            </a:r>
            <a:r>
              <a:rPr spc="-240" dirty="0">
                <a:solidFill>
                  <a:srgbClr val="C00000"/>
                </a:solidFill>
              </a:rPr>
              <a:t>frontoparietooccipitalis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01395" y="341388"/>
            <a:ext cx="3813810" cy="3846195"/>
            <a:chOff x="501395" y="341388"/>
            <a:chExt cx="3813810" cy="3846195"/>
          </a:xfrm>
        </p:grpSpPr>
        <p:sp>
          <p:nvSpPr>
            <p:cNvPr id="3" name="object 3"/>
            <p:cNvSpPr/>
            <p:nvPr/>
          </p:nvSpPr>
          <p:spPr>
            <a:xfrm>
              <a:off x="501395" y="341388"/>
              <a:ext cx="1575054" cy="75970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01395" y="958608"/>
              <a:ext cx="641604" cy="75970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49451" y="958608"/>
              <a:ext cx="717804" cy="75970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01395" y="1575828"/>
              <a:ext cx="784847" cy="75970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35152" y="1575828"/>
              <a:ext cx="1784604" cy="75970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253995" y="1575828"/>
              <a:ext cx="1232154" cy="75970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01395" y="2193048"/>
              <a:ext cx="765810" cy="759701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16102" y="2193048"/>
              <a:ext cx="1917954" cy="759701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368295" y="2193048"/>
              <a:ext cx="1232154" cy="75970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01395" y="2810268"/>
              <a:ext cx="746760" cy="759701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97052" y="2810268"/>
              <a:ext cx="1079754" cy="759701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511045" y="2810268"/>
              <a:ext cx="1937003" cy="759701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083051" y="2810268"/>
              <a:ext cx="1232153" cy="75970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1395" y="3427488"/>
              <a:ext cx="727697" cy="759701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78002" y="3427488"/>
              <a:ext cx="1898904" cy="759701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701040" y="220662"/>
            <a:ext cx="3388360" cy="3728720"/>
          </a:xfrm>
          <a:prstGeom prst="rect">
            <a:avLst/>
          </a:prstGeom>
        </p:spPr>
        <p:txBody>
          <a:bodyPr vert="horz" wrap="square" lIns="0" tIns="2184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20"/>
              </a:spcBef>
            </a:pPr>
            <a:r>
              <a:rPr sz="2700" b="1" spc="-5" dirty="0">
                <a:solidFill>
                  <a:srgbClr val="ED7D31"/>
                </a:solidFill>
                <a:latin typeface="Times New Roman"/>
                <a:cs typeface="Times New Roman"/>
              </a:rPr>
              <a:t>SCALP</a:t>
            </a: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2700" b="1" spc="-5" dirty="0">
                <a:solidFill>
                  <a:srgbClr val="ED7D31"/>
                </a:solidFill>
                <a:latin typeface="Times New Roman"/>
                <a:cs typeface="Times New Roman"/>
              </a:rPr>
              <a:t>S </a:t>
            </a:r>
            <a:r>
              <a:rPr sz="2700" dirty="0">
                <a:latin typeface="Times New Roman"/>
                <a:cs typeface="Times New Roman"/>
              </a:rPr>
              <a:t>kin</a:t>
            </a: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2700" b="1" spc="-5" dirty="0">
                <a:solidFill>
                  <a:srgbClr val="ED7D31"/>
                </a:solidFill>
                <a:latin typeface="Times New Roman"/>
                <a:cs typeface="Times New Roman"/>
              </a:rPr>
              <a:t>C </a:t>
            </a:r>
            <a:r>
              <a:rPr sz="2700" dirty="0">
                <a:latin typeface="Times New Roman"/>
                <a:cs typeface="Times New Roman"/>
              </a:rPr>
              <a:t>onnective</a:t>
            </a:r>
            <a:r>
              <a:rPr sz="2700" spc="-1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tissue</a:t>
            </a: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2700" b="1" spc="-5" dirty="0">
                <a:solidFill>
                  <a:srgbClr val="ED7D31"/>
                </a:solidFill>
                <a:latin typeface="Times New Roman"/>
                <a:cs typeface="Times New Roman"/>
              </a:rPr>
              <a:t>A </a:t>
            </a:r>
            <a:r>
              <a:rPr sz="2700" dirty="0">
                <a:latin typeface="Times New Roman"/>
                <a:cs typeface="Times New Roman"/>
              </a:rPr>
              <a:t>poneurotic</a:t>
            </a:r>
            <a:r>
              <a:rPr sz="2700" spc="-16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tissue</a:t>
            </a: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2700" b="1" dirty="0">
                <a:solidFill>
                  <a:srgbClr val="ED7D31"/>
                </a:solidFill>
                <a:latin typeface="Times New Roman"/>
                <a:cs typeface="Times New Roman"/>
              </a:rPr>
              <a:t>L </a:t>
            </a:r>
            <a:r>
              <a:rPr sz="2700" dirty="0">
                <a:latin typeface="Times New Roman"/>
                <a:cs typeface="Times New Roman"/>
              </a:rPr>
              <a:t>oose connective</a:t>
            </a:r>
            <a:r>
              <a:rPr sz="2700" spc="-22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tissue</a:t>
            </a: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2700" b="1" dirty="0">
                <a:solidFill>
                  <a:srgbClr val="FF0000"/>
                </a:solidFill>
                <a:latin typeface="Times New Roman"/>
                <a:cs typeface="Times New Roman"/>
              </a:rPr>
              <a:t>P</a:t>
            </a:r>
            <a:r>
              <a:rPr sz="2700" b="1" spc="-1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700" b="1" dirty="0">
                <a:solidFill>
                  <a:srgbClr val="FF0000"/>
                </a:solidFill>
                <a:latin typeface="Times New Roman"/>
                <a:cs typeface="Times New Roman"/>
              </a:rPr>
              <a:t>eriosteum</a:t>
            </a:r>
            <a:endParaRPr sz="27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48589" y="1099820"/>
            <a:ext cx="10367011" cy="41498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7025">
              <a:lnSpc>
                <a:spcPct val="100000"/>
              </a:lnSpc>
              <a:spcBef>
                <a:spcPts val="100"/>
              </a:spcBef>
            </a:pPr>
            <a:r>
              <a:rPr sz="2700" b="1" dirty="0">
                <a:solidFill>
                  <a:srgbClr val="33CC33"/>
                </a:solidFill>
                <a:latin typeface="Times New Roman"/>
                <a:cs typeface="Times New Roman"/>
              </a:rPr>
              <a:t>P</a:t>
            </a:r>
            <a:r>
              <a:rPr sz="2700" b="1" spc="-200" dirty="0">
                <a:solidFill>
                  <a:srgbClr val="33CC33"/>
                </a:solidFill>
                <a:latin typeface="Times New Roman"/>
                <a:cs typeface="Times New Roman"/>
              </a:rPr>
              <a:t> </a:t>
            </a:r>
            <a:r>
              <a:rPr sz="2700" b="1" spc="-5" dirty="0">
                <a:solidFill>
                  <a:srgbClr val="CC0000"/>
                </a:solidFill>
                <a:latin typeface="Times New Roman"/>
                <a:cs typeface="Times New Roman"/>
              </a:rPr>
              <a:t>Pericranium:</a:t>
            </a:r>
            <a:endParaRPr sz="27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650" dirty="0">
              <a:latin typeface="Times New Roman"/>
              <a:cs typeface="Times New Roman"/>
            </a:endParaRPr>
          </a:p>
          <a:p>
            <a:pPr marL="241300" marR="107950" indent="-228600">
              <a:lnSpc>
                <a:spcPts val="259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Kalvaryayı oluşturan kafatası kemiklerinin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periost 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tabakasıdır.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37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Suturlar hizası dışında kemiğe </a:t>
            </a:r>
            <a:r>
              <a:rPr sz="2400" dirty="0">
                <a:latin typeface="Times New Roman"/>
                <a:cs typeface="Times New Roman"/>
              </a:rPr>
              <a:t>gevşek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tutunmuştur.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4000" dirty="0">
              <a:latin typeface="Times New Roman"/>
              <a:cs typeface="Times New Roman"/>
            </a:endParaRPr>
          </a:p>
          <a:p>
            <a:pPr marL="241300" marR="310515" indent="-228600">
              <a:lnSpc>
                <a:spcPts val="259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Suturlar hizasında ise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Sharpey lifleri</a:t>
            </a:r>
            <a:r>
              <a:rPr sz="2400" b="1" spc="-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ile kemiğe  tutunduğundan </a:t>
            </a:r>
            <a:r>
              <a:rPr sz="2400" dirty="0">
                <a:latin typeface="Times New Roman"/>
                <a:cs typeface="Times New Roman"/>
              </a:rPr>
              <a:t>daha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fiksedir.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600" dirty="0">
              <a:latin typeface="Times New Roman"/>
              <a:cs typeface="Times New Roman"/>
            </a:endParaRPr>
          </a:p>
          <a:p>
            <a:pPr marL="241300" marR="667385" indent="-228600">
              <a:lnSpc>
                <a:spcPts val="2590"/>
              </a:lnSpc>
              <a:spcBef>
                <a:spcPts val="1610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subperiostal </a:t>
            </a:r>
            <a:r>
              <a:rPr sz="2400" dirty="0">
                <a:latin typeface="Times New Roman"/>
                <a:cs typeface="Times New Roman"/>
              </a:rPr>
              <a:t>kan </a:t>
            </a:r>
            <a:r>
              <a:rPr sz="2400" spc="-5" dirty="0">
                <a:latin typeface="Times New Roman"/>
                <a:cs typeface="Times New Roman"/>
              </a:rPr>
              <a:t>toplanmaları (hematom </a:t>
            </a:r>
            <a:r>
              <a:rPr sz="2400" dirty="0">
                <a:latin typeface="Times New Roman"/>
                <a:cs typeface="Times New Roman"/>
              </a:rPr>
              <a:t>veya  </a:t>
            </a:r>
            <a:r>
              <a:rPr sz="2400" spc="-5" dirty="0">
                <a:latin typeface="Times New Roman"/>
                <a:cs typeface="Times New Roman"/>
              </a:rPr>
              <a:t>hemoraji)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8589" y="117157"/>
            <a:ext cx="532638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solidFill>
                  <a:srgbClr val="C00000"/>
                </a:solidFill>
                <a:latin typeface="Times New Roman"/>
                <a:cs typeface="Times New Roman"/>
              </a:rPr>
              <a:t>1- </a:t>
            </a:r>
            <a:r>
              <a:rPr spc="-275" dirty="0">
                <a:solidFill>
                  <a:srgbClr val="C00000"/>
                </a:solidFill>
              </a:rPr>
              <a:t>Regio</a:t>
            </a:r>
            <a:r>
              <a:rPr spc="65" dirty="0">
                <a:solidFill>
                  <a:srgbClr val="C00000"/>
                </a:solidFill>
              </a:rPr>
              <a:t> </a:t>
            </a:r>
            <a:r>
              <a:rPr spc="-240" dirty="0">
                <a:solidFill>
                  <a:srgbClr val="C00000"/>
                </a:solidFill>
              </a:rPr>
              <a:t>frontoparietooccipitalis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8589" y="117157"/>
            <a:ext cx="983424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190" dirty="0">
                <a:solidFill>
                  <a:srgbClr val="C00000"/>
                </a:solidFill>
              </a:rPr>
              <a:t>REGIONES </a:t>
            </a:r>
            <a:r>
              <a:rPr spc="-210" dirty="0">
                <a:solidFill>
                  <a:srgbClr val="C00000"/>
                </a:solidFill>
              </a:rPr>
              <a:t>FORNICIS </a:t>
            </a:r>
            <a:r>
              <a:rPr spc="-254" dirty="0">
                <a:solidFill>
                  <a:srgbClr val="C00000"/>
                </a:solidFill>
              </a:rPr>
              <a:t>CAPITIS </a:t>
            </a:r>
            <a:r>
              <a:rPr spc="-210" dirty="0">
                <a:solidFill>
                  <a:srgbClr val="C00000"/>
                </a:solidFill>
              </a:rPr>
              <a:t>(SAÇLI </a:t>
            </a:r>
            <a:r>
              <a:rPr spc="-254" dirty="0">
                <a:solidFill>
                  <a:srgbClr val="C00000"/>
                </a:solidFill>
              </a:rPr>
              <a:t>DERİ</a:t>
            </a:r>
            <a:r>
              <a:rPr spc="-105" dirty="0">
                <a:solidFill>
                  <a:srgbClr val="C00000"/>
                </a:solidFill>
              </a:rPr>
              <a:t> </a:t>
            </a:r>
            <a:r>
              <a:rPr spc="-170" dirty="0">
                <a:solidFill>
                  <a:srgbClr val="C00000"/>
                </a:solidFill>
              </a:rPr>
              <a:t>BÖLGELERİ)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75628" y="1905000"/>
            <a:ext cx="10966450" cy="1852295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sz="2400" spc="-5" dirty="0">
                <a:latin typeface="Times New Roman"/>
                <a:cs typeface="Times New Roman"/>
              </a:rPr>
              <a:t>Başın saçlı deri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bölümünde,</a:t>
            </a:r>
            <a:endParaRPr sz="2400">
              <a:latin typeface="Times New Roman"/>
              <a:cs typeface="Times New Roman"/>
            </a:endParaRPr>
          </a:p>
          <a:p>
            <a:pPr marL="342265" indent="-330200">
              <a:lnSpc>
                <a:spcPct val="100000"/>
              </a:lnSpc>
              <a:spcBef>
                <a:spcPts val="715"/>
              </a:spcBef>
              <a:buAutoNum type="arabicPlain"/>
              <a:tabLst>
                <a:tab pos="34290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Regio frontoparietooccipitalis </a:t>
            </a:r>
            <a:r>
              <a:rPr sz="2400" b="1" spc="-10" dirty="0">
                <a:latin typeface="Times New Roman"/>
                <a:cs typeface="Times New Roman"/>
              </a:rPr>
              <a:t>(regio frontalis, regio </a:t>
            </a:r>
            <a:r>
              <a:rPr sz="2400" b="1" spc="-5" dirty="0">
                <a:latin typeface="Times New Roman"/>
                <a:cs typeface="Times New Roman"/>
              </a:rPr>
              <a:t>parietalis, </a:t>
            </a:r>
            <a:r>
              <a:rPr sz="2400" b="1" spc="-10" dirty="0">
                <a:latin typeface="Times New Roman"/>
                <a:cs typeface="Times New Roman"/>
              </a:rPr>
              <a:t>regio </a:t>
            </a:r>
            <a:r>
              <a:rPr sz="2400" b="1" spc="-5" dirty="0">
                <a:latin typeface="Times New Roman"/>
                <a:cs typeface="Times New Roman"/>
              </a:rPr>
              <a:t>occipitalis)</a:t>
            </a:r>
            <a:r>
              <a:rPr sz="2400" b="1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</a:t>
            </a:r>
            <a:endParaRPr sz="2400">
              <a:latin typeface="Times New Roman"/>
              <a:cs typeface="Times New Roman"/>
            </a:endParaRPr>
          </a:p>
          <a:p>
            <a:pPr marL="342900" indent="-330835">
              <a:lnSpc>
                <a:spcPct val="100000"/>
              </a:lnSpc>
              <a:spcBef>
                <a:spcPts val="715"/>
              </a:spcBef>
              <a:buAutoNum type="arabicPlain"/>
              <a:tabLst>
                <a:tab pos="343535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Regio temporalis </a:t>
            </a:r>
            <a:r>
              <a:rPr sz="2400" spc="-5" dirty="0">
                <a:latin typeface="Times New Roman"/>
                <a:cs typeface="Times New Roman"/>
              </a:rPr>
              <a:t>olmak iki bölge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ile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sz="2400" dirty="0">
                <a:latin typeface="Wingdings"/>
                <a:cs typeface="Wingdings"/>
              </a:rPr>
              <a:t>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temel beyinin </a:t>
            </a:r>
            <a:r>
              <a:rPr sz="2400" dirty="0">
                <a:latin typeface="Times New Roman"/>
                <a:cs typeface="Times New Roman"/>
              </a:rPr>
              <a:t>bazı </a:t>
            </a:r>
            <a:r>
              <a:rPr sz="2400" spc="-5" dirty="0">
                <a:latin typeface="Times New Roman"/>
                <a:cs typeface="Times New Roman"/>
              </a:rPr>
              <a:t>bölümleri </a:t>
            </a:r>
            <a:r>
              <a:rPr sz="2400" dirty="0">
                <a:latin typeface="Times New Roman"/>
                <a:cs typeface="Times New Roman"/>
              </a:rPr>
              <a:t>ve </a:t>
            </a:r>
            <a:r>
              <a:rPr sz="2400" spc="-5" dirty="0">
                <a:latin typeface="Times New Roman"/>
                <a:cs typeface="Times New Roman"/>
              </a:rPr>
              <a:t>oluşumlarının projeksiyonları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incelenir.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slow">
    <p:zoom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288036" y="1390650"/>
            <a:ext cx="3742944" cy="67665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88036" y="2122170"/>
            <a:ext cx="1367027" cy="67665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88036" y="2853689"/>
            <a:ext cx="1198626" cy="67665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88036" y="3585209"/>
            <a:ext cx="2220468" cy="67665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8036" y="4316729"/>
            <a:ext cx="1315974" cy="67665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464502" y="1464436"/>
            <a:ext cx="3366135" cy="3317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Bölgenin damar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ve</a:t>
            </a:r>
            <a:r>
              <a:rPr sz="2400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sinirleri</a:t>
            </a:r>
            <a:endParaRPr sz="2400">
              <a:latin typeface="Times New Roman"/>
              <a:cs typeface="Times New Roman"/>
            </a:endParaRPr>
          </a:p>
          <a:p>
            <a:pPr marL="12700" marR="2380615">
              <a:lnSpc>
                <a:spcPct val="200000"/>
              </a:lnSpc>
            </a:pP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sz="2400" spc="-10" dirty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e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rl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er  </a:t>
            </a:r>
            <a:r>
              <a:rPr sz="2400" spc="-50" dirty="0">
                <a:solidFill>
                  <a:srgbClr val="0070C0"/>
                </a:solidFill>
                <a:latin typeface="Times New Roman"/>
                <a:cs typeface="Times New Roman"/>
              </a:rPr>
              <a:t>Venler</a:t>
            </a:r>
            <a:endParaRPr sz="2400">
              <a:latin typeface="Times New Roman"/>
              <a:cs typeface="Times New Roman"/>
            </a:endParaRPr>
          </a:p>
          <a:p>
            <a:pPr marL="12700" marR="1525905">
              <a:lnSpc>
                <a:spcPct val="200000"/>
              </a:lnSpc>
            </a:pPr>
            <a:r>
              <a:rPr sz="2400" spc="-5" dirty="0">
                <a:solidFill>
                  <a:srgbClr val="00B050"/>
                </a:solidFill>
                <a:latin typeface="Times New Roman"/>
                <a:cs typeface="Times New Roman"/>
              </a:rPr>
              <a:t>Lenf</a:t>
            </a:r>
            <a:r>
              <a:rPr sz="2400" spc="-70" dirty="0">
                <a:solidFill>
                  <a:srgbClr val="00B05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00B050"/>
                </a:solidFill>
                <a:latin typeface="Times New Roman"/>
                <a:cs typeface="Times New Roman"/>
              </a:rPr>
              <a:t>damarları  </a:t>
            </a:r>
            <a:r>
              <a:rPr sz="2400" spc="-5" dirty="0">
                <a:solidFill>
                  <a:srgbClr val="FFCC00"/>
                </a:solidFill>
                <a:latin typeface="Times New Roman"/>
                <a:cs typeface="Times New Roman"/>
              </a:rPr>
              <a:t>Sinirler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48589" y="117157"/>
            <a:ext cx="532638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solidFill>
                  <a:srgbClr val="C00000"/>
                </a:solidFill>
                <a:latin typeface="Times New Roman"/>
                <a:cs typeface="Times New Roman"/>
              </a:rPr>
              <a:t>1- </a:t>
            </a:r>
            <a:r>
              <a:rPr spc="-275" dirty="0">
                <a:solidFill>
                  <a:srgbClr val="C00000"/>
                </a:solidFill>
              </a:rPr>
              <a:t>Regio</a:t>
            </a:r>
            <a:r>
              <a:rPr spc="65" dirty="0">
                <a:solidFill>
                  <a:srgbClr val="C00000"/>
                </a:solidFill>
              </a:rPr>
              <a:t> </a:t>
            </a:r>
            <a:r>
              <a:rPr spc="-240" dirty="0">
                <a:solidFill>
                  <a:srgbClr val="C00000"/>
                </a:solidFill>
              </a:rPr>
              <a:t>frontoparietooccipitalis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485140" y="930655"/>
            <a:ext cx="8811260" cy="22342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43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Arterler</a:t>
            </a:r>
            <a:r>
              <a:rPr sz="2800" b="1" spc="-5" dirty="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endParaRPr sz="2800" dirty="0">
              <a:latin typeface="Comic Sans MS"/>
              <a:cs typeface="Comic Sans MS"/>
            </a:endParaRPr>
          </a:p>
          <a:p>
            <a:pPr marL="12700">
              <a:lnSpc>
                <a:spcPct val="100000"/>
              </a:lnSpc>
              <a:spcBef>
                <a:spcPts val="3010"/>
              </a:spcBef>
            </a:pPr>
            <a:r>
              <a:rPr sz="2400" u="heavy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Önde</a:t>
            </a:r>
            <a:r>
              <a:rPr sz="2400" dirty="0">
                <a:latin typeface="Times New Roman"/>
                <a:cs typeface="Times New Roman"/>
              </a:rPr>
              <a:t>:</a:t>
            </a: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A.</a:t>
            </a:r>
            <a:r>
              <a:rPr sz="2400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supraorbitalis,</a:t>
            </a:r>
            <a:endParaRPr sz="24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12700" marR="5080">
              <a:lnSpc>
                <a:spcPct val="150000"/>
              </a:lnSpc>
            </a:pP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A.</a:t>
            </a:r>
            <a:r>
              <a:rPr sz="2400" spc="-4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supratrochlearis  (A. </a:t>
            </a:r>
            <a:r>
              <a:rPr sz="2400" spc="-5" dirty="0" err="1">
                <a:solidFill>
                  <a:srgbClr val="FF0000"/>
                </a:solidFill>
                <a:latin typeface="Times New Roman"/>
                <a:cs typeface="Times New Roman"/>
              </a:rPr>
              <a:t>ophthalmica</a:t>
            </a:r>
            <a:r>
              <a:rPr sz="2400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–</a:t>
            </a:r>
            <a:r>
              <a:rPr lang="tr-TR" sz="240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A. carotis</a:t>
            </a:r>
            <a:r>
              <a:rPr sz="2400" spc="-5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interna)</a:t>
            </a:r>
            <a:endParaRPr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8589" y="117157"/>
            <a:ext cx="532638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solidFill>
                  <a:srgbClr val="C00000"/>
                </a:solidFill>
                <a:latin typeface="Times New Roman"/>
                <a:cs typeface="Times New Roman"/>
              </a:rPr>
              <a:t>1- </a:t>
            </a:r>
            <a:r>
              <a:rPr spc="-275" dirty="0">
                <a:solidFill>
                  <a:srgbClr val="C00000"/>
                </a:solidFill>
              </a:rPr>
              <a:t>Regio</a:t>
            </a:r>
            <a:r>
              <a:rPr spc="65" dirty="0">
                <a:solidFill>
                  <a:srgbClr val="C00000"/>
                </a:solidFill>
              </a:rPr>
              <a:t> </a:t>
            </a:r>
            <a:r>
              <a:rPr spc="-240" dirty="0">
                <a:solidFill>
                  <a:srgbClr val="C00000"/>
                </a:solidFill>
              </a:rPr>
              <a:t>frontoparietooccipitalis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1940" y="930655"/>
            <a:ext cx="3590925" cy="5191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750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Arterler</a:t>
            </a:r>
            <a:r>
              <a:rPr sz="2800" b="1" spc="-5" dirty="0">
                <a:solidFill>
                  <a:srgbClr val="FF0000"/>
                </a:solidFill>
                <a:latin typeface="Comic Sans MS"/>
                <a:cs typeface="Comic Sans MS"/>
              </a:rPr>
              <a:t>i</a:t>
            </a:r>
            <a:endParaRPr sz="2800" dirty="0">
              <a:latin typeface="Comic Sans MS"/>
              <a:cs typeface="Comic Sans MS"/>
            </a:endParaRPr>
          </a:p>
          <a:p>
            <a:pPr marL="355600" indent="-342900">
              <a:lnSpc>
                <a:spcPct val="100000"/>
              </a:lnSpc>
              <a:spcBef>
                <a:spcPts val="304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Yanlarda</a:t>
            </a:r>
            <a:r>
              <a:rPr sz="2400" spc="-5" dirty="0">
                <a:latin typeface="Times New Roman"/>
                <a:cs typeface="Times New Roman"/>
              </a:rPr>
              <a:t>:</a:t>
            </a:r>
            <a:endParaRPr sz="2400" dirty="0">
              <a:latin typeface="Times New Roman"/>
              <a:cs typeface="Times New Roman"/>
            </a:endParaRPr>
          </a:p>
          <a:p>
            <a:pPr marL="354965" marR="5080" lvl="1">
              <a:lnSpc>
                <a:spcPct val="150000"/>
              </a:lnSpc>
              <a:buAutoNum type="alphaUcPeriod"/>
              <a:tabLst>
                <a:tab pos="728980" algn="l"/>
              </a:tabLst>
            </a:pP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temporalis</a:t>
            </a:r>
            <a:r>
              <a:rPr sz="2400" spc="-7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superficialis  (A. carotis</a:t>
            </a:r>
            <a:r>
              <a:rPr sz="2400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externa)</a:t>
            </a:r>
            <a:endParaRPr sz="24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buFont typeface="Times New Roman"/>
              <a:buAutoNum type="alphaUcPeriod"/>
            </a:pPr>
            <a:endParaRPr sz="2600" dirty="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Times New Roman"/>
              <a:buAutoNum type="alphaUcPeriod"/>
            </a:pPr>
            <a:endParaRPr sz="34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400" u="heavy" spc="-5"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Arkada</a:t>
            </a:r>
            <a:r>
              <a:rPr sz="2400" spc="-5" dirty="0">
                <a:latin typeface="Times New Roman"/>
                <a:cs typeface="Times New Roman"/>
              </a:rPr>
              <a:t>:</a:t>
            </a:r>
            <a:endParaRPr sz="2400" dirty="0">
              <a:latin typeface="Times New Roman"/>
              <a:cs typeface="Times New Roman"/>
            </a:endParaRPr>
          </a:p>
          <a:p>
            <a:pPr marL="728980" lvl="1" indent="-373380">
              <a:lnSpc>
                <a:spcPct val="100000"/>
              </a:lnSpc>
              <a:spcBef>
                <a:spcPts val="1440"/>
              </a:spcBef>
              <a:buAutoNum type="alphaUcPeriod"/>
              <a:tabLst>
                <a:tab pos="728980" algn="l"/>
              </a:tabLst>
            </a:pP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occipitalis,</a:t>
            </a:r>
            <a:endParaRPr sz="2400" dirty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354965" marR="715010">
              <a:lnSpc>
                <a:spcPct val="150000"/>
              </a:lnSpc>
            </a:pP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A. auricula posterior  (A. carotis</a:t>
            </a:r>
            <a:r>
              <a:rPr sz="2400" spc="-2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externa)</a:t>
            </a:r>
            <a:endParaRPr sz="240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8589" y="117157"/>
            <a:ext cx="532638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solidFill>
                  <a:srgbClr val="C00000"/>
                </a:solidFill>
                <a:latin typeface="Times New Roman"/>
                <a:cs typeface="Times New Roman"/>
              </a:rPr>
              <a:t>1- </a:t>
            </a:r>
            <a:r>
              <a:rPr spc="-275" dirty="0">
                <a:solidFill>
                  <a:srgbClr val="C00000"/>
                </a:solidFill>
              </a:rPr>
              <a:t>Regio</a:t>
            </a:r>
            <a:r>
              <a:rPr spc="65" dirty="0">
                <a:solidFill>
                  <a:srgbClr val="C00000"/>
                </a:solidFill>
              </a:rPr>
              <a:t> </a:t>
            </a:r>
            <a:r>
              <a:rPr spc="-240" dirty="0">
                <a:solidFill>
                  <a:srgbClr val="C00000"/>
                </a:solidFill>
              </a:rPr>
              <a:t>frontoparietooccipitalis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85216" y="919162"/>
            <a:ext cx="8939784" cy="56143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97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V.</a:t>
            </a:r>
            <a:r>
              <a:rPr sz="2400" b="1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supraorbitalis,</a:t>
            </a:r>
            <a:endParaRPr sz="2400" b="1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13970">
              <a:lnSpc>
                <a:spcPct val="100000"/>
              </a:lnSpc>
            </a:pPr>
            <a:r>
              <a:rPr sz="24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V.</a:t>
            </a:r>
            <a:r>
              <a:rPr sz="2400" b="1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Supratrochlearis</a:t>
            </a:r>
            <a:endParaRPr sz="2400" b="1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547370">
              <a:lnSpc>
                <a:spcPct val="100000"/>
              </a:lnSpc>
            </a:pPr>
            <a:r>
              <a:rPr sz="24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V. Ophtalmica….</a:t>
            </a:r>
            <a:endParaRPr sz="2400" b="1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 b="1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13970">
              <a:lnSpc>
                <a:spcPct val="100000"/>
              </a:lnSpc>
            </a:pPr>
            <a:r>
              <a:rPr sz="24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V.</a:t>
            </a:r>
            <a:r>
              <a:rPr sz="2400" b="1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Angularis</a:t>
            </a:r>
            <a:endParaRPr sz="2400" b="1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13970">
              <a:lnSpc>
                <a:spcPct val="100000"/>
              </a:lnSpc>
            </a:pPr>
            <a:r>
              <a:rPr sz="24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V.</a:t>
            </a:r>
            <a:r>
              <a:rPr sz="2400" b="1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facialis</a:t>
            </a:r>
            <a:endParaRPr sz="2400" b="1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 b="1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13970">
              <a:lnSpc>
                <a:spcPct val="100000"/>
              </a:lnSpc>
            </a:pPr>
            <a:r>
              <a:rPr sz="24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V. temporalis</a:t>
            </a:r>
            <a:r>
              <a:rPr sz="2400" b="1" spc="-5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superficialis</a:t>
            </a:r>
            <a:endParaRPr sz="2400" b="1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13335">
              <a:lnSpc>
                <a:spcPct val="100000"/>
              </a:lnSpc>
            </a:pPr>
            <a:r>
              <a:rPr sz="24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V. retromandibularis</a:t>
            </a:r>
            <a:endParaRPr sz="2400" b="1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 b="1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13335">
              <a:lnSpc>
                <a:spcPct val="100000"/>
              </a:lnSpc>
            </a:pPr>
            <a:r>
              <a:rPr sz="24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V.</a:t>
            </a:r>
            <a:r>
              <a:rPr sz="2400" b="1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occipitalis</a:t>
            </a:r>
            <a:endParaRPr sz="2400" b="1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13335" marR="5715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m. semispinalis capitis’i  çevreleyen </a:t>
            </a:r>
            <a:r>
              <a:rPr sz="2400" b="1" dirty="0">
                <a:solidFill>
                  <a:srgbClr val="0070C0"/>
                </a:solidFill>
                <a:latin typeface="Times New Roman"/>
                <a:cs typeface="Times New Roman"/>
              </a:rPr>
              <a:t>ven</a:t>
            </a:r>
            <a:r>
              <a:rPr sz="2400" b="1" spc="-5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plexusu</a:t>
            </a:r>
            <a:r>
              <a:rPr sz="2400" spc="-5" dirty="0">
                <a:latin typeface="Times New Roman"/>
                <a:cs typeface="Times New Roman"/>
              </a:rPr>
              <a:t>na,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V</a:t>
            </a:r>
            <a:r>
              <a:rPr sz="24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. auricularis</a:t>
            </a:r>
            <a:r>
              <a:rPr sz="2400" b="1" spc="-50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posterior</a:t>
            </a:r>
            <a:endParaRPr sz="2400" b="1" dirty="0">
              <a:solidFill>
                <a:srgbClr val="0070C0"/>
              </a:solidFill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V. jugularis</a:t>
            </a:r>
            <a:r>
              <a:rPr sz="2400" b="1" spc="-3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externa</a:t>
            </a:r>
            <a:r>
              <a:rPr sz="2400" spc="-5" dirty="0">
                <a:latin typeface="Times New Roman"/>
                <a:cs typeface="Times New Roman"/>
              </a:rPr>
              <a:t>’ya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8589" y="79037"/>
            <a:ext cx="5326380" cy="94170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pc="265" dirty="0">
                <a:solidFill>
                  <a:srgbClr val="C00000"/>
                </a:solidFill>
                <a:latin typeface="Times New Roman"/>
                <a:cs typeface="Times New Roman"/>
              </a:rPr>
              <a:t>1- </a:t>
            </a:r>
            <a:r>
              <a:rPr spc="-275" dirty="0">
                <a:solidFill>
                  <a:srgbClr val="C00000"/>
                </a:solidFill>
              </a:rPr>
              <a:t>Regio</a:t>
            </a:r>
            <a:r>
              <a:rPr spc="65" dirty="0">
                <a:solidFill>
                  <a:srgbClr val="C00000"/>
                </a:solidFill>
              </a:rPr>
              <a:t> </a:t>
            </a:r>
            <a:r>
              <a:rPr spc="-240" dirty="0">
                <a:solidFill>
                  <a:srgbClr val="C00000"/>
                </a:solidFill>
              </a:rPr>
              <a:t>frontoparietooccipitalis</a:t>
            </a:r>
          </a:p>
          <a:p>
            <a:pPr marL="450850">
              <a:lnSpc>
                <a:spcPct val="100000"/>
              </a:lnSpc>
              <a:spcBef>
                <a:spcPts val="310"/>
              </a:spcBef>
            </a:pPr>
            <a:r>
              <a:rPr sz="2800" spc="-40" dirty="0">
                <a:latin typeface="Times New Roman"/>
                <a:cs typeface="Times New Roman"/>
              </a:rPr>
              <a:t>Venleri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94640" y="808710"/>
            <a:ext cx="2236470" cy="17487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4800">
              <a:lnSpc>
                <a:spcPct val="100000"/>
              </a:lnSpc>
              <a:spcBef>
                <a:spcPts val="100"/>
              </a:spcBef>
            </a:pPr>
            <a:r>
              <a:rPr sz="2800" b="1" spc="-40" dirty="0">
                <a:solidFill>
                  <a:srgbClr val="000066"/>
                </a:solidFill>
                <a:latin typeface="Times New Roman"/>
                <a:cs typeface="Times New Roman"/>
              </a:rPr>
              <a:t>Venleri</a:t>
            </a:r>
            <a:endParaRPr sz="2800">
              <a:latin typeface="Times New Roman"/>
              <a:cs typeface="Times New Roman"/>
            </a:endParaRPr>
          </a:p>
          <a:p>
            <a:pPr marL="228600">
              <a:lnSpc>
                <a:spcPct val="100000"/>
              </a:lnSpc>
              <a:spcBef>
                <a:spcPts val="1970"/>
              </a:spcBef>
            </a:pPr>
            <a:r>
              <a:rPr sz="2000" spc="-5" dirty="0">
                <a:latin typeface="Comic Sans MS"/>
                <a:cs typeface="Comic Sans MS"/>
              </a:rPr>
              <a:t>V.</a:t>
            </a:r>
            <a:r>
              <a:rPr sz="2000" spc="-25" dirty="0">
                <a:latin typeface="Comic Sans MS"/>
                <a:cs typeface="Comic Sans MS"/>
              </a:rPr>
              <a:t> </a:t>
            </a:r>
            <a:r>
              <a:rPr sz="2000" spc="-5" dirty="0">
                <a:latin typeface="Comic Sans MS"/>
                <a:cs typeface="Comic Sans MS"/>
              </a:rPr>
              <a:t>Ophtalmica….</a:t>
            </a:r>
            <a:endParaRPr sz="20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50">
              <a:latin typeface="Comic Sans MS"/>
              <a:cs typeface="Comic Sans MS"/>
            </a:endParaRPr>
          </a:p>
          <a:p>
            <a:pPr marL="227965" indent="-227965">
              <a:lnSpc>
                <a:spcPct val="100000"/>
              </a:lnSpc>
              <a:buFont typeface="Arial"/>
              <a:buChar char="•"/>
              <a:tabLst>
                <a:tab pos="227965" algn="l"/>
                <a:tab pos="228600" algn="l"/>
              </a:tabLst>
            </a:pPr>
            <a:r>
              <a:rPr sz="2000" spc="-5" dirty="0">
                <a:latin typeface="Comic Sans MS"/>
                <a:cs typeface="Comic Sans MS"/>
              </a:rPr>
              <a:t>V.</a:t>
            </a:r>
            <a:r>
              <a:rPr sz="2000" spc="-75" dirty="0">
                <a:latin typeface="Comic Sans MS"/>
                <a:cs typeface="Comic Sans MS"/>
              </a:rPr>
              <a:t> </a:t>
            </a:r>
            <a:r>
              <a:rPr sz="2000" spc="-5" dirty="0">
                <a:latin typeface="Comic Sans MS"/>
                <a:cs typeface="Comic Sans MS"/>
              </a:rPr>
              <a:t>supraorbitalis,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94640" y="2598672"/>
            <a:ext cx="8890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latin typeface="Arial"/>
                <a:cs typeface="Arial"/>
              </a:rPr>
              <a:t>•</a:t>
            </a:r>
            <a:endParaRPr sz="2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015787" y="2598672"/>
            <a:ext cx="137350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latin typeface="Comic Sans MS"/>
                <a:cs typeface="Comic Sans MS"/>
              </a:rPr>
              <a:t>V.</a:t>
            </a:r>
            <a:r>
              <a:rPr sz="2000" spc="-75" dirty="0">
                <a:latin typeface="Comic Sans MS"/>
                <a:cs typeface="Comic Sans MS"/>
              </a:rPr>
              <a:t> </a:t>
            </a:r>
            <a:r>
              <a:rPr sz="2000" spc="-5" dirty="0">
                <a:latin typeface="Comic Sans MS"/>
                <a:cs typeface="Comic Sans MS"/>
              </a:rPr>
              <a:t>angularis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272699" y="2598672"/>
            <a:ext cx="118300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latin typeface="Comic Sans MS"/>
                <a:cs typeface="Comic Sans MS"/>
              </a:rPr>
              <a:t>V.</a:t>
            </a:r>
            <a:r>
              <a:rPr sz="2000" spc="-50" dirty="0">
                <a:latin typeface="Comic Sans MS"/>
                <a:cs typeface="Comic Sans MS"/>
              </a:rPr>
              <a:t> </a:t>
            </a:r>
            <a:r>
              <a:rPr sz="2000" spc="-10" dirty="0">
                <a:latin typeface="Comic Sans MS"/>
                <a:cs typeface="Comic Sans MS"/>
              </a:rPr>
              <a:t>facialis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94640" y="2969766"/>
            <a:ext cx="248221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27965" indent="-227965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27965" algn="l"/>
                <a:tab pos="228600" algn="l"/>
              </a:tabLst>
            </a:pPr>
            <a:r>
              <a:rPr sz="2000" spc="-5" dirty="0">
                <a:latin typeface="Comic Sans MS"/>
                <a:cs typeface="Comic Sans MS"/>
              </a:rPr>
              <a:t>V.</a:t>
            </a:r>
            <a:r>
              <a:rPr sz="2000" spc="-80" dirty="0">
                <a:latin typeface="Comic Sans MS"/>
                <a:cs typeface="Comic Sans MS"/>
              </a:rPr>
              <a:t> </a:t>
            </a:r>
            <a:r>
              <a:rPr sz="2000" spc="-5" dirty="0">
                <a:latin typeface="Comic Sans MS"/>
                <a:cs typeface="Comic Sans MS"/>
              </a:rPr>
              <a:t>supratrochlearis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81940" y="3711191"/>
            <a:ext cx="332486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5" dirty="0">
                <a:latin typeface="Comic Sans MS"/>
                <a:cs typeface="Comic Sans MS"/>
              </a:rPr>
              <a:t>V. temporalis</a:t>
            </a:r>
            <a:r>
              <a:rPr sz="2000" spc="-30" dirty="0">
                <a:latin typeface="Comic Sans MS"/>
                <a:cs typeface="Comic Sans MS"/>
              </a:rPr>
              <a:t> </a:t>
            </a:r>
            <a:r>
              <a:rPr sz="2000" spc="-5" dirty="0">
                <a:latin typeface="Comic Sans MS"/>
                <a:cs typeface="Comic Sans MS"/>
              </a:rPr>
              <a:t>superficialis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023528" y="3711191"/>
            <a:ext cx="244475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latin typeface="Comic Sans MS"/>
                <a:cs typeface="Comic Sans MS"/>
              </a:rPr>
              <a:t>V.</a:t>
            </a:r>
            <a:r>
              <a:rPr sz="2000" spc="-60" dirty="0">
                <a:latin typeface="Comic Sans MS"/>
                <a:cs typeface="Comic Sans MS"/>
              </a:rPr>
              <a:t> </a:t>
            </a:r>
            <a:r>
              <a:rPr sz="2000" spc="-5" dirty="0">
                <a:latin typeface="Comic Sans MS"/>
                <a:cs typeface="Comic Sans MS"/>
              </a:rPr>
              <a:t>retromandibularis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1940" y="4452617"/>
            <a:ext cx="1743075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5" dirty="0">
                <a:latin typeface="Comic Sans MS"/>
                <a:cs typeface="Comic Sans MS"/>
              </a:rPr>
              <a:t>V.</a:t>
            </a:r>
            <a:r>
              <a:rPr sz="2000" spc="-75" dirty="0">
                <a:latin typeface="Comic Sans MS"/>
                <a:cs typeface="Comic Sans MS"/>
              </a:rPr>
              <a:t> </a:t>
            </a:r>
            <a:r>
              <a:rPr sz="2000" spc="-5" dirty="0">
                <a:latin typeface="Comic Sans MS"/>
                <a:cs typeface="Comic Sans MS"/>
              </a:rPr>
              <a:t>occipitalis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583963" y="4452617"/>
            <a:ext cx="272796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latin typeface="Comic Sans MS"/>
                <a:cs typeface="Comic Sans MS"/>
              </a:rPr>
              <a:t>m. semispinalis</a:t>
            </a:r>
            <a:r>
              <a:rPr sz="2000" spc="-35" dirty="0">
                <a:latin typeface="Comic Sans MS"/>
                <a:cs typeface="Comic Sans MS"/>
              </a:rPr>
              <a:t> </a:t>
            </a:r>
            <a:r>
              <a:rPr sz="2000" spc="-5" dirty="0">
                <a:latin typeface="Comic Sans MS"/>
                <a:cs typeface="Comic Sans MS"/>
              </a:rPr>
              <a:t>capitis’i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81940" y="4696467"/>
            <a:ext cx="10824845" cy="2057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194300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latin typeface="Comic Sans MS"/>
                <a:cs typeface="Comic Sans MS"/>
              </a:rPr>
              <a:t>çevreleyen ven</a:t>
            </a:r>
            <a:r>
              <a:rPr sz="2000" spc="45" dirty="0">
                <a:latin typeface="Comic Sans MS"/>
                <a:cs typeface="Comic Sans MS"/>
              </a:rPr>
              <a:t> </a:t>
            </a:r>
            <a:r>
              <a:rPr sz="2000" spc="-10" dirty="0">
                <a:latin typeface="Comic Sans MS"/>
                <a:cs typeface="Comic Sans MS"/>
              </a:rPr>
              <a:t>plexusuna,</a:t>
            </a:r>
            <a:endParaRPr sz="20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2450">
              <a:latin typeface="Comic Sans MS"/>
              <a:cs typeface="Comic Sans MS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0665" algn="l"/>
                <a:tab pos="241300" algn="l"/>
                <a:tab pos="5626100" algn="l"/>
              </a:tabLst>
            </a:pPr>
            <a:r>
              <a:rPr sz="2000" spc="-5" dirty="0">
                <a:latin typeface="Comic Sans MS"/>
                <a:cs typeface="Comic Sans MS"/>
              </a:rPr>
              <a:t>V.</a:t>
            </a:r>
            <a:r>
              <a:rPr sz="2000" spc="5" dirty="0">
                <a:latin typeface="Comic Sans MS"/>
                <a:cs typeface="Comic Sans MS"/>
              </a:rPr>
              <a:t> </a:t>
            </a:r>
            <a:r>
              <a:rPr sz="2000" spc="-5" dirty="0">
                <a:latin typeface="Comic Sans MS"/>
                <a:cs typeface="Comic Sans MS"/>
              </a:rPr>
              <a:t>auricularis</a:t>
            </a:r>
            <a:r>
              <a:rPr sz="2000" spc="30" dirty="0">
                <a:latin typeface="Comic Sans MS"/>
                <a:cs typeface="Comic Sans MS"/>
              </a:rPr>
              <a:t> </a:t>
            </a:r>
            <a:r>
              <a:rPr sz="2000" spc="-5" dirty="0">
                <a:latin typeface="Comic Sans MS"/>
                <a:cs typeface="Comic Sans MS"/>
              </a:rPr>
              <a:t>posterior	V. jugularis</a:t>
            </a:r>
            <a:r>
              <a:rPr sz="2000" spc="35" dirty="0">
                <a:latin typeface="Comic Sans MS"/>
                <a:cs typeface="Comic Sans MS"/>
              </a:rPr>
              <a:t> </a:t>
            </a:r>
            <a:r>
              <a:rPr sz="2000" spc="-5" dirty="0">
                <a:latin typeface="Comic Sans MS"/>
                <a:cs typeface="Comic Sans MS"/>
              </a:rPr>
              <a:t>externa’ya</a:t>
            </a:r>
            <a:endParaRPr sz="20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2450">
              <a:latin typeface="Comic Sans MS"/>
              <a:cs typeface="Comic Sans MS"/>
            </a:endParaRPr>
          </a:p>
          <a:p>
            <a:pPr marL="241300" indent="-228600">
              <a:lnSpc>
                <a:spcPts val="2160"/>
              </a:lnSpc>
              <a:buFont typeface="Arial"/>
              <a:buChar char="•"/>
              <a:tabLst>
                <a:tab pos="240665" algn="l"/>
                <a:tab pos="241300" algn="l"/>
              </a:tabLst>
            </a:pPr>
            <a:r>
              <a:rPr sz="2000" spc="-5" dirty="0">
                <a:latin typeface="Comic Sans MS"/>
                <a:cs typeface="Comic Sans MS"/>
              </a:rPr>
              <a:t>Arterlere eşlik eden venler oksipital, parietal ve frontal kemikler içindeki 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diploik</a:t>
            </a:r>
            <a:r>
              <a:rPr sz="2000" b="1" u="heavy" spc="265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 </a:t>
            </a:r>
            <a:r>
              <a:rPr sz="2000" b="1" u="heavy" spc="-10" dirty="0">
                <a:uFill>
                  <a:solidFill>
                    <a:srgbClr val="000000"/>
                  </a:solidFill>
                </a:uFill>
                <a:latin typeface="Comic Sans MS"/>
                <a:cs typeface="Comic Sans MS"/>
              </a:rPr>
              <a:t>venlerle</a:t>
            </a:r>
            <a:endParaRPr sz="2000">
              <a:latin typeface="Comic Sans MS"/>
              <a:cs typeface="Comic Sans MS"/>
            </a:endParaRPr>
          </a:p>
          <a:p>
            <a:pPr marL="240665">
              <a:lnSpc>
                <a:spcPts val="2160"/>
              </a:lnSpc>
            </a:pPr>
            <a:r>
              <a:rPr sz="2000" spc="-5" dirty="0">
                <a:latin typeface="Comic Sans MS"/>
                <a:cs typeface="Comic Sans MS"/>
              </a:rPr>
              <a:t>bağlantılara</a:t>
            </a:r>
            <a:r>
              <a:rPr sz="2000" spc="25" dirty="0">
                <a:latin typeface="Comic Sans MS"/>
                <a:cs typeface="Comic Sans MS"/>
              </a:rPr>
              <a:t> </a:t>
            </a:r>
            <a:r>
              <a:rPr sz="2000" spc="-5" dirty="0">
                <a:latin typeface="Comic Sans MS"/>
                <a:cs typeface="Comic Sans MS"/>
              </a:rPr>
              <a:t>sahiptir.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122612" y="2409825"/>
            <a:ext cx="711200" cy="685800"/>
          </a:xfrm>
          <a:custGeom>
            <a:avLst/>
            <a:gdLst/>
            <a:ahLst/>
            <a:cxnLst/>
            <a:rect l="l" t="t" r="r" b="b"/>
            <a:pathLst>
              <a:path w="711200" h="685800">
                <a:moveTo>
                  <a:pt x="0" y="0"/>
                </a:moveTo>
                <a:lnTo>
                  <a:pt x="71665" y="1492"/>
                </a:lnTo>
                <a:lnTo>
                  <a:pt x="138415" y="5773"/>
                </a:lnTo>
                <a:lnTo>
                  <a:pt x="198819" y="12547"/>
                </a:lnTo>
                <a:lnTo>
                  <a:pt x="251447" y="21520"/>
                </a:lnTo>
                <a:lnTo>
                  <a:pt x="294869" y="32394"/>
                </a:lnTo>
                <a:lnTo>
                  <a:pt x="348375" y="58671"/>
                </a:lnTo>
                <a:lnTo>
                  <a:pt x="355600" y="73482"/>
                </a:lnTo>
                <a:lnTo>
                  <a:pt x="355600" y="269417"/>
                </a:lnTo>
                <a:lnTo>
                  <a:pt x="362824" y="284228"/>
                </a:lnTo>
                <a:lnTo>
                  <a:pt x="416330" y="310505"/>
                </a:lnTo>
                <a:lnTo>
                  <a:pt x="459752" y="321379"/>
                </a:lnTo>
                <a:lnTo>
                  <a:pt x="512380" y="330352"/>
                </a:lnTo>
                <a:lnTo>
                  <a:pt x="572784" y="337126"/>
                </a:lnTo>
                <a:lnTo>
                  <a:pt x="639534" y="341407"/>
                </a:lnTo>
                <a:lnTo>
                  <a:pt x="711200" y="342900"/>
                </a:lnTo>
                <a:lnTo>
                  <a:pt x="639534" y="344392"/>
                </a:lnTo>
                <a:lnTo>
                  <a:pt x="572784" y="348673"/>
                </a:lnTo>
                <a:lnTo>
                  <a:pt x="512380" y="355447"/>
                </a:lnTo>
                <a:lnTo>
                  <a:pt x="459752" y="364420"/>
                </a:lnTo>
                <a:lnTo>
                  <a:pt x="416330" y="375294"/>
                </a:lnTo>
                <a:lnTo>
                  <a:pt x="362824" y="401571"/>
                </a:lnTo>
                <a:lnTo>
                  <a:pt x="355600" y="416382"/>
                </a:lnTo>
                <a:lnTo>
                  <a:pt x="355600" y="612317"/>
                </a:lnTo>
                <a:lnTo>
                  <a:pt x="348375" y="627128"/>
                </a:lnTo>
                <a:lnTo>
                  <a:pt x="294869" y="653405"/>
                </a:lnTo>
                <a:lnTo>
                  <a:pt x="251447" y="664279"/>
                </a:lnTo>
                <a:lnTo>
                  <a:pt x="198819" y="673252"/>
                </a:lnTo>
                <a:lnTo>
                  <a:pt x="138415" y="680026"/>
                </a:lnTo>
                <a:lnTo>
                  <a:pt x="71665" y="684307"/>
                </a:lnTo>
                <a:lnTo>
                  <a:pt x="0" y="685800"/>
                </a:lnTo>
              </a:path>
            </a:pathLst>
          </a:custGeom>
          <a:ln w="38100">
            <a:solidFill>
              <a:srgbClr val="ED7D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3" name="object 13"/>
          <p:cNvGrpSpPr/>
          <p:nvPr/>
        </p:nvGrpSpPr>
        <p:grpSpPr>
          <a:xfrm>
            <a:off x="5954712" y="2709862"/>
            <a:ext cx="1320800" cy="114300"/>
            <a:chOff x="5954712" y="2709862"/>
            <a:chExt cx="1320800" cy="114300"/>
          </a:xfrm>
        </p:grpSpPr>
        <p:sp>
          <p:nvSpPr>
            <p:cNvPr id="14" name="object 14"/>
            <p:cNvSpPr/>
            <p:nvPr/>
          </p:nvSpPr>
          <p:spPr>
            <a:xfrm>
              <a:off x="5954712" y="2767012"/>
              <a:ext cx="1225550" cy="0"/>
            </a:xfrm>
            <a:custGeom>
              <a:avLst/>
              <a:gdLst/>
              <a:ahLst/>
              <a:cxnLst/>
              <a:rect l="l" t="t" r="r" b="b"/>
              <a:pathLst>
                <a:path w="1225550">
                  <a:moveTo>
                    <a:pt x="0" y="0"/>
                  </a:moveTo>
                  <a:lnTo>
                    <a:pt x="1225550" y="0"/>
                  </a:lnTo>
                </a:path>
              </a:pathLst>
            </a:custGeom>
            <a:ln w="38100">
              <a:solidFill>
                <a:srgbClr val="ED7D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161212" y="2709862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0" y="0"/>
                  </a:moveTo>
                  <a:lnTo>
                    <a:pt x="0" y="114300"/>
                  </a:lnTo>
                  <a:lnTo>
                    <a:pt x="114300" y="571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7D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3935412" y="5405437"/>
            <a:ext cx="1625600" cy="114300"/>
            <a:chOff x="3935412" y="5405437"/>
            <a:chExt cx="1625600" cy="114300"/>
          </a:xfrm>
        </p:grpSpPr>
        <p:sp>
          <p:nvSpPr>
            <p:cNvPr id="17" name="object 17"/>
            <p:cNvSpPr/>
            <p:nvPr/>
          </p:nvSpPr>
          <p:spPr>
            <a:xfrm>
              <a:off x="3935412" y="5462587"/>
              <a:ext cx="1530350" cy="0"/>
            </a:xfrm>
            <a:custGeom>
              <a:avLst/>
              <a:gdLst/>
              <a:ahLst/>
              <a:cxnLst/>
              <a:rect l="l" t="t" r="r" b="b"/>
              <a:pathLst>
                <a:path w="1530350">
                  <a:moveTo>
                    <a:pt x="0" y="0"/>
                  </a:moveTo>
                  <a:lnTo>
                    <a:pt x="1530350" y="0"/>
                  </a:lnTo>
                </a:path>
              </a:pathLst>
            </a:custGeom>
            <a:ln w="38100">
              <a:solidFill>
                <a:srgbClr val="ED7D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446712" y="5405437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0" y="0"/>
                  </a:moveTo>
                  <a:lnTo>
                    <a:pt x="0" y="114300"/>
                  </a:lnTo>
                  <a:lnTo>
                    <a:pt x="114300" y="571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7D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2309812" y="4548187"/>
            <a:ext cx="2438400" cy="114300"/>
            <a:chOff x="2309812" y="4548187"/>
            <a:chExt cx="2438400" cy="114300"/>
          </a:xfrm>
        </p:grpSpPr>
        <p:sp>
          <p:nvSpPr>
            <p:cNvPr id="20" name="object 20"/>
            <p:cNvSpPr/>
            <p:nvPr/>
          </p:nvSpPr>
          <p:spPr>
            <a:xfrm>
              <a:off x="2309812" y="4605337"/>
              <a:ext cx="2343150" cy="0"/>
            </a:xfrm>
            <a:custGeom>
              <a:avLst/>
              <a:gdLst/>
              <a:ahLst/>
              <a:cxnLst/>
              <a:rect l="l" t="t" r="r" b="b"/>
              <a:pathLst>
                <a:path w="2343150">
                  <a:moveTo>
                    <a:pt x="0" y="0"/>
                  </a:moveTo>
                  <a:lnTo>
                    <a:pt x="2343150" y="0"/>
                  </a:lnTo>
                </a:path>
              </a:pathLst>
            </a:custGeom>
            <a:ln w="38100">
              <a:solidFill>
                <a:srgbClr val="ED7D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633912" y="4548187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0" y="0"/>
                  </a:moveTo>
                  <a:lnTo>
                    <a:pt x="0" y="114300"/>
                  </a:lnTo>
                  <a:lnTo>
                    <a:pt x="114300" y="571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7D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4373562" y="3910012"/>
            <a:ext cx="1320800" cy="114300"/>
            <a:chOff x="4373562" y="3910012"/>
            <a:chExt cx="1320800" cy="114300"/>
          </a:xfrm>
        </p:grpSpPr>
        <p:sp>
          <p:nvSpPr>
            <p:cNvPr id="23" name="object 23"/>
            <p:cNvSpPr/>
            <p:nvPr/>
          </p:nvSpPr>
          <p:spPr>
            <a:xfrm>
              <a:off x="4373562" y="3967162"/>
              <a:ext cx="1225550" cy="0"/>
            </a:xfrm>
            <a:custGeom>
              <a:avLst/>
              <a:gdLst/>
              <a:ahLst/>
              <a:cxnLst/>
              <a:rect l="l" t="t" r="r" b="b"/>
              <a:pathLst>
                <a:path w="1225550">
                  <a:moveTo>
                    <a:pt x="0" y="0"/>
                  </a:moveTo>
                  <a:lnTo>
                    <a:pt x="1225550" y="0"/>
                  </a:lnTo>
                </a:path>
              </a:pathLst>
            </a:custGeom>
            <a:ln w="38100">
              <a:solidFill>
                <a:srgbClr val="ED7D3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580062" y="3910012"/>
              <a:ext cx="114300" cy="114300"/>
            </a:xfrm>
            <a:custGeom>
              <a:avLst/>
              <a:gdLst/>
              <a:ahLst/>
              <a:cxnLst/>
              <a:rect l="l" t="t" r="r" b="b"/>
              <a:pathLst>
                <a:path w="114300" h="114300">
                  <a:moveTo>
                    <a:pt x="0" y="0"/>
                  </a:moveTo>
                  <a:lnTo>
                    <a:pt x="0" y="114300"/>
                  </a:lnTo>
                  <a:lnTo>
                    <a:pt x="114300" y="5715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D7D3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5" name="object 25"/>
          <p:cNvGrpSpPr/>
          <p:nvPr/>
        </p:nvGrpSpPr>
        <p:grpSpPr>
          <a:xfrm>
            <a:off x="3143250" y="6505576"/>
            <a:ext cx="520700" cy="317500"/>
            <a:chOff x="3143250" y="6505576"/>
            <a:chExt cx="520700" cy="317500"/>
          </a:xfrm>
        </p:grpSpPr>
        <p:sp>
          <p:nvSpPr>
            <p:cNvPr id="26" name="object 26"/>
            <p:cNvSpPr/>
            <p:nvPr/>
          </p:nvSpPr>
          <p:spPr>
            <a:xfrm>
              <a:off x="3149600" y="6511926"/>
              <a:ext cx="508000" cy="304800"/>
            </a:xfrm>
            <a:custGeom>
              <a:avLst/>
              <a:gdLst/>
              <a:ahLst/>
              <a:cxnLst/>
              <a:rect l="l" t="t" r="r" b="b"/>
              <a:pathLst>
                <a:path w="508000" h="304800">
                  <a:moveTo>
                    <a:pt x="254000" y="0"/>
                  </a:moveTo>
                  <a:lnTo>
                    <a:pt x="194043" y="116420"/>
                  </a:lnTo>
                  <a:lnTo>
                    <a:pt x="0" y="116420"/>
                  </a:lnTo>
                  <a:lnTo>
                    <a:pt x="156984" y="188379"/>
                  </a:lnTo>
                  <a:lnTo>
                    <a:pt x="97015" y="304800"/>
                  </a:lnTo>
                  <a:lnTo>
                    <a:pt x="254000" y="232841"/>
                  </a:lnTo>
                  <a:lnTo>
                    <a:pt x="410984" y="304800"/>
                  </a:lnTo>
                  <a:lnTo>
                    <a:pt x="351015" y="188379"/>
                  </a:lnTo>
                  <a:lnTo>
                    <a:pt x="508000" y="116420"/>
                  </a:lnTo>
                  <a:lnTo>
                    <a:pt x="313956" y="116420"/>
                  </a:lnTo>
                  <a:lnTo>
                    <a:pt x="254000" y="0"/>
                  </a:lnTo>
                  <a:close/>
                </a:path>
              </a:pathLst>
            </a:custGeom>
            <a:solidFill>
              <a:srgbClr val="FF33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3149600" y="6511926"/>
              <a:ext cx="508000" cy="304800"/>
            </a:xfrm>
            <a:custGeom>
              <a:avLst/>
              <a:gdLst/>
              <a:ahLst/>
              <a:cxnLst/>
              <a:rect l="l" t="t" r="r" b="b"/>
              <a:pathLst>
                <a:path w="508000" h="304800">
                  <a:moveTo>
                    <a:pt x="0" y="116420"/>
                  </a:moveTo>
                  <a:lnTo>
                    <a:pt x="194043" y="116420"/>
                  </a:lnTo>
                  <a:lnTo>
                    <a:pt x="254000" y="0"/>
                  </a:lnTo>
                  <a:lnTo>
                    <a:pt x="313956" y="116420"/>
                  </a:lnTo>
                  <a:lnTo>
                    <a:pt x="508000" y="116420"/>
                  </a:lnTo>
                  <a:lnTo>
                    <a:pt x="351015" y="188379"/>
                  </a:lnTo>
                  <a:lnTo>
                    <a:pt x="410984" y="304800"/>
                  </a:lnTo>
                  <a:lnTo>
                    <a:pt x="254000" y="232841"/>
                  </a:lnTo>
                  <a:lnTo>
                    <a:pt x="97015" y="304800"/>
                  </a:lnTo>
                  <a:lnTo>
                    <a:pt x="156984" y="188379"/>
                  </a:lnTo>
                  <a:lnTo>
                    <a:pt x="0" y="116420"/>
                  </a:lnTo>
                  <a:close/>
                </a:path>
              </a:pathLst>
            </a:custGeom>
            <a:ln w="12700">
              <a:solidFill>
                <a:srgbClr val="FF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xfrm>
            <a:off x="148589" y="117157"/>
            <a:ext cx="532638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solidFill>
                  <a:srgbClr val="C00000"/>
                </a:solidFill>
                <a:latin typeface="Times New Roman"/>
                <a:cs typeface="Times New Roman"/>
              </a:rPr>
              <a:t>1- </a:t>
            </a:r>
            <a:r>
              <a:rPr spc="-275" dirty="0">
                <a:solidFill>
                  <a:srgbClr val="C00000"/>
                </a:solidFill>
              </a:rPr>
              <a:t>Regio</a:t>
            </a:r>
            <a:r>
              <a:rPr spc="65" dirty="0">
                <a:solidFill>
                  <a:srgbClr val="C00000"/>
                </a:solidFill>
              </a:rPr>
              <a:t> </a:t>
            </a:r>
            <a:r>
              <a:rPr spc="-240" dirty="0">
                <a:solidFill>
                  <a:srgbClr val="C00000"/>
                </a:solidFill>
              </a:rPr>
              <a:t>frontoparietooccipitalis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339" y="975486"/>
            <a:ext cx="11097261" cy="440889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150">
              <a:lnSpc>
                <a:spcPct val="100000"/>
              </a:lnSpc>
              <a:spcBef>
                <a:spcPts val="100"/>
              </a:spcBef>
            </a:pPr>
            <a:r>
              <a:rPr sz="2800" b="1" spc="-5" dirty="0">
                <a:solidFill>
                  <a:srgbClr val="33CC33"/>
                </a:solidFill>
                <a:latin typeface="Times New Roman"/>
                <a:cs typeface="Times New Roman"/>
              </a:rPr>
              <a:t>Lenf</a:t>
            </a:r>
            <a:r>
              <a:rPr sz="2800" b="1" spc="-10" dirty="0">
                <a:solidFill>
                  <a:srgbClr val="33CC33"/>
                </a:solidFill>
                <a:latin typeface="Times New Roman"/>
                <a:cs typeface="Times New Roman"/>
              </a:rPr>
              <a:t> drenajı</a:t>
            </a:r>
            <a:endParaRPr sz="28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85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SCALP’ta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lenf düğümü bulunmaz.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4000" dirty="0">
              <a:latin typeface="Times New Roman"/>
              <a:cs typeface="Times New Roman"/>
            </a:endParaRPr>
          </a:p>
          <a:p>
            <a:pPr marL="241300" marR="5080" indent="-229235" algn="just">
              <a:lnSpc>
                <a:spcPts val="2590"/>
              </a:lnSpc>
              <a:spcBef>
                <a:spcPts val="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Buradaki lenf damarları </a:t>
            </a:r>
            <a:r>
              <a:rPr sz="2400" dirty="0">
                <a:latin typeface="Times New Roman"/>
                <a:cs typeface="Times New Roman"/>
              </a:rPr>
              <a:t>baş-boyun  </a:t>
            </a:r>
            <a:r>
              <a:rPr sz="2400" spc="-5" dirty="0">
                <a:latin typeface="Times New Roman"/>
                <a:cs typeface="Times New Roman"/>
              </a:rPr>
              <a:t>sınırında </a:t>
            </a:r>
            <a:r>
              <a:rPr sz="2400" dirty="0">
                <a:latin typeface="Times New Roman"/>
                <a:cs typeface="Times New Roman"/>
              </a:rPr>
              <a:t>yer </a:t>
            </a:r>
            <a:r>
              <a:rPr sz="2400" spc="-5" dirty="0">
                <a:latin typeface="Times New Roman"/>
                <a:cs typeface="Times New Roman"/>
              </a:rPr>
              <a:t>alan lenf düğümlerine  ulaşırlar;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3250" dirty="0"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699135" algn="l"/>
              </a:tabLst>
            </a:pPr>
            <a:r>
              <a:rPr sz="2400" b="1" dirty="0">
                <a:solidFill>
                  <a:srgbClr val="00B050"/>
                </a:solidFill>
                <a:latin typeface="Times New Roman"/>
                <a:cs typeface="Times New Roman"/>
              </a:rPr>
              <a:t>Nodi</a:t>
            </a:r>
            <a:r>
              <a:rPr sz="2400" b="1" spc="-10" dirty="0">
                <a:solidFill>
                  <a:srgbClr val="00B05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B050"/>
                </a:solidFill>
                <a:latin typeface="Times New Roman"/>
                <a:cs typeface="Times New Roman"/>
              </a:rPr>
              <a:t>occipitales</a:t>
            </a:r>
            <a:endParaRPr sz="2400" b="1" dirty="0">
              <a:solidFill>
                <a:srgbClr val="00B050"/>
              </a:solidFill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699135" algn="l"/>
              </a:tabLst>
            </a:pPr>
            <a:r>
              <a:rPr sz="2400" b="1" dirty="0">
                <a:solidFill>
                  <a:srgbClr val="00B050"/>
                </a:solidFill>
                <a:latin typeface="Times New Roman"/>
                <a:cs typeface="Times New Roman"/>
              </a:rPr>
              <a:t>Nodi</a:t>
            </a:r>
            <a:r>
              <a:rPr sz="2400" b="1" spc="-10" dirty="0">
                <a:solidFill>
                  <a:srgbClr val="00B05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B050"/>
                </a:solidFill>
                <a:latin typeface="Times New Roman"/>
                <a:cs typeface="Times New Roman"/>
              </a:rPr>
              <a:t>mastoidei</a:t>
            </a:r>
            <a:endParaRPr sz="2400" b="1" dirty="0">
              <a:solidFill>
                <a:srgbClr val="00B050"/>
              </a:solidFill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210"/>
              </a:spcBef>
              <a:buFont typeface="Arial"/>
              <a:buChar char="•"/>
              <a:tabLst>
                <a:tab pos="699135" algn="l"/>
              </a:tabLst>
            </a:pPr>
            <a:r>
              <a:rPr sz="2400" b="1" dirty="0">
                <a:solidFill>
                  <a:srgbClr val="00B050"/>
                </a:solidFill>
                <a:latin typeface="Times New Roman"/>
                <a:cs typeface="Times New Roman"/>
              </a:rPr>
              <a:t>Nodi</a:t>
            </a:r>
            <a:r>
              <a:rPr sz="2400" b="1" spc="-10" dirty="0">
                <a:solidFill>
                  <a:srgbClr val="00B05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B050"/>
                </a:solidFill>
                <a:latin typeface="Times New Roman"/>
                <a:cs typeface="Times New Roman"/>
              </a:rPr>
              <a:t>parotidei</a:t>
            </a:r>
            <a:endParaRPr sz="2400" b="1" dirty="0">
              <a:solidFill>
                <a:srgbClr val="00B050"/>
              </a:solidFill>
              <a:latin typeface="Times New Roman"/>
              <a:cs typeface="Times New Roman"/>
            </a:endParaRPr>
          </a:p>
          <a:p>
            <a:pPr marL="698500" lvl="1" indent="-229235">
              <a:lnSpc>
                <a:spcPct val="100000"/>
              </a:lnSpc>
              <a:spcBef>
                <a:spcPts val="210"/>
              </a:spcBef>
              <a:buFont typeface="Arial"/>
              <a:buChar char="•"/>
              <a:tabLst>
                <a:tab pos="699135" algn="l"/>
              </a:tabLst>
            </a:pPr>
            <a:r>
              <a:rPr sz="2400" b="1" dirty="0">
                <a:solidFill>
                  <a:srgbClr val="00B050"/>
                </a:solidFill>
                <a:latin typeface="Times New Roman"/>
                <a:cs typeface="Times New Roman"/>
              </a:rPr>
              <a:t>Nodi</a:t>
            </a:r>
            <a:r>
              <a:rPr sz="2400" b="1" spc="-10" dirty="0">
                <a:solidFill>
                  <a:srgbClr val="00B05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B050"/>
                </a:solidFill>
                <a:latin typeface="Times New Roman"/>
                <a:cs typeface="Times New Roman"/>
              </a:rPr>
              <a:t>submandibulares</a:t>
            </a:r>
            <a:endParaRPr sz="2400" b="1" dirty="0">
              <a:solidFill>
                <a:srgbClr val="00B050"/>
              </a:solidFill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8589" y="117157"/>
            <a:ext cx="532638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solidFill>
                  <a:srgbClr val="C00000"/>
                </a:solidFill>
                <a:latin typeface="Times New Roman"/>
                <a:cs typeface="Times New Roman"/>
              </a:rPr>
              <a:t>1- </a:t>
            </a:r>
            <a:r>
              <a:rPr spc="-275" dirty="0">
                <a:solidFill>
                  <a:srgbClr val="C00000"/>
                </a:solidFill>
              </a:rPr>
              <a:t>Regio</a:t>
            </a:r>
            <a:r>
              <a:rPr spc="65" dirty="0">
                <a:solidFill>
                  <a:srgbClr val="C00000"/>
                </a:solidFill>
              </a:rPr>
              <a:t> </a:t>
            </a:r>
            <a:r>
              <a:rPr spc="-240" dirty="0">
                <a:solidFill>
                  <a:srgbClr val="C00000"/>
                </a:solidFill>
              </a:rPr>
              <a:t>frontoparietooccipitalis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48589" y="560436"/>
            <a:ext cx="5412740" cy="5791835"/>
          </a:xfrm>
          <a:prstGeom prst="rect">
            <a:avLst/>
          </a:prstGeom>
        </p:spPr>
        <p:txBody>
          <a:bodyPr vert="horz" wrap="square" lIns="0" tIns="86995" rIns="0" bIns="0" rtlCol="0">
            <a:spAutoFit/>
          </a:bodyPr>
          <a:lstStyle/>
          <a:p>
            <a:pPr marR="4126865" algn="r">
              <a:lnSpc>
                <a:spcPct val="100000"/>
              </a:lnSpc>
              <a:spcBef>
                <a:spcPts val="685"/>
              </a:spcBef>
            </a:pPr>
            <a:r>
              <a:rPr sz="2800" b="1" dirty="0">
                <a:solidFill>
                  <a:srgbClr val="FFCC00"/>
                </a:solidFill>
                <a:latin typeface="Times New Roman"/>
                <a:cs typeface="Times New Roman"/>
              </a:rPr>
              <a:t>Sini</a:t>
            </a:r>
            <a:r>
              <a:rPr sz="2800" b="1" spc="-5" dirty="0">
                <a:solidFill>
                  <a:srgbClr val="FFCC00"/>
                </a:solidFill>
                <a:latin typeface="Times New Roman"/>
                <a:cs typeface="Times New Roman"/>
              </a:rPr>
              <a:t>r</a:t>
            </a:r>
            <a:r>
              <a:rPr sz="2800" b="1" dirty="0">
                <a:solidFill>
                  <a:srgbClr val="FFCC00"/>
                </a:solidFill>
                <a:latin typeface="Times New Roman"/>
                <a:cs typeface="Times New Roman"/>
              </a:rPr>
              <a:t>l</a:t>
            </a:r>
            <a:r>
              <a:rPr sz="2800" b="1" spc="-5" dirty="0">
                <a:solidFill>
                  <a:srgbClr val="FFCC00"/>
                </a:solidFill>
                <a:latin typeface="Times New Roman"/>
                <a:cs typeface="Times New Roman"/>
              </a:rPr>
              <a:t>e</a:t>
            </a:r>
            <a:r>
              <a:rPr sz="2800" b="1" spc="-10" dirty="0">
                <a:solidFill>
                  <a:srgbClr val="FFCC00"/>
                </a:solidFill>
                <a:latin typeface="Times New Roman"/>
                <a:cs typeface="Times New Roman"/>
              </a:rPr>
              <a:t>r</a:t>
            </a:r>
            <a:r>
              <a:rPr sz="2800" b="1" dirty="0">
                <a:solidFill>
                  <a:srgbClr val="FFCC00"/>
                </a:solidFill>
                <a:latin typeface="Times New Roman"/>
                <a:cs typeface="Times New Roman"/>
              </a:rPr>
              <a:t>i</a:t>
            </a:r>
            <a:endParaRPr sz="2800">
              <a:latin typeface="Times New Roman"/>
              <a:cs typeface="Times New Roman"/>
            </a:endParaRPr>
          </a:p>
          <a:p>
            <a:pPr marL="228600" marR="4138295" indent="-228600" algn="r">
              <a:lnSpc>
                <a:spcPts val="2735"/>
              </a:lnSpc>
              <a:spcBef>
                <a:spcPts val="505"/>
              </a:spcBef>
              <a:buFont typeface="Arial"/>
              <a:buChar char="•"/>
              <a:tabLst>
                <a:tab pos="228600" algn="l"/>
              </a:tabLst>
            </a:pP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Önde:</a:t>
            </a:r>
            <a:endParaRPr sz="2400">
              <a:latin typeface="Times New Roman"/>
              <a:cs typeface="Times New Roman"/>
            </a:endParaRPr>
          </a:p>
          <a:p>
            <a:pPr marL="520700">
              <a:lnSpc>
                <a:spcPts val="2590"/>
              </a:lnSpc>
            </a:pPr>
            <a:r>
              <a:rPr sz="2400" spc="-5" dirty="0">
                <a:latin typeface="Times New Roman"/>
                <a:cs typeface="Times New Roman"/>
              </a:rPr>
              <a:t>N.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supraorbitalis,</a:t>
            </a:r>
            <a:endParaRPr sz="2400">
              <a:latin typeface="Times New Roman"/>
              <a:cs typeface="Times New Roman"/>
            </a:endParaRPr>
          </a:p>
          <a:p>
            <a:pPr marL="520700">
              <a:lnSpc>
                <a:spcPts val="2735"/>
              </a:lnSpc>
            </a:pPr>
            <a:r>
              <a:rPr sz="2400" spc="-5" dirty="0">
                <a:latin typeface="Times New Roman"/>
                <a:cs typeface="Times New Roman"/>
              </a:rPr>
              <a:t>N.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supratrochlearis</a:t>
            </a:r>
            <a:endParaRPr sz="2400">
              <a:latin typeface="Times New Roman"/>
              <a:cs typeface="Times New Roman"/>
            </a:endParaRPr>
          </a:p>
          <a:p>
            <a:pPr marL="596900">
              <a:lnSpc>
                <a:spcPct val="100000"/>
              </a:lnSpc>
              <a:spcBef>
                <a:spcPts val="715"/>
              </a:spcBef>
            </a:pPr>
            <a:r>
              <a:rPr sz="2400" spc="-5" dirty="0">
                <a:latin typeface="Times New Roman"/>
                <a:cs typeface="Times New Roman"/>
              </a:rPr>
              <a:t>(Cn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60" dirty="0">
                <a:latin typeface="Times New Roman"/>
                <a:cs typeface="Times New Roman"/>
              </a:rPr>
              <a:t>V-1)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850">
              <a:latin typeface="Times New Roman"/>
              <a:cs typeface="Times New Roman"/>
            </a:endParaRPr>
          </a:p>
          <a:p>
            <a:pPr marL="520700" indent="-228600">
              <a:lnSpc>
                <a:spcPct val="100000"/>
              </a:lnSpc>
              <a:buFont typeface="Arial"/>
              <a:buChar char="•"/>
              <a:tabLst>
                <a:tab pos="520700" algn="l"/>
              </a:tabLst>
            </a:pPr>
            <a:r>
              <a:rPr sz="2400" spc="-30" dirty="0">
                <a:solidFill>
                  <a:srgbClr val="FF0000"/>
                </a:solidFill>
                <a:latin typeface="Times New Roman"/>
                <a:cs typeface="Times New Roman"/>
              </a:rPr>
              <a:t>Yanlarda:</a:t>
            </a:r>
            <a:endParaRPr sz="2400">
              <a:latin typeface="Times New Roman"/>
              <a:cs typeface="Times New Roman"/>
            </a:endParaRPr>
          </a:p>
          <a:p>
            <a:pPr marL="292100">
              <a:lnSpc>
                <a:spcPct val="100000"/>
              </a:lnSpc>
              <a:spcBef>
                <a:spcPts val="715"/>
              </a:spcBef>
            </a:pPr>
            <a:r>
              <a:rPr sz="2400" spc="-5" dirty="0">
                <a:latin typeface="Times New Roman"/>
                <a:cs typeface="Times New Roman"/>
              </a:rPr>
              <a:t>N. auriculotemporalis’in dalları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(CNV-3)</a:t>
            </a:r>
            <a:endParaRPr sz="2400">
              <a:latin typeface="Times New Roman"/>
              <a:cs typeface="Times New Roman"/>
            </a:endParaRPr>
          </a:p>
          <a:p>
            <a:pPr marL="292100">
              <a:lnSpc>
                <a:spcPts val="2735"/>
              </a:lnSpc>
              <a:spcBef>
                <a:spcPts val="715"/>
              </a:spcBef>
            </a:pPr>
            <a:r>
              <a:rPr sz="2400" spc="-5" dirty="0">
                <a:latin typeface="Times New Roman"/>
                <a:cs typeface="Times New Roman"/>
              </a:rPr>
              <a:t>N. auricularis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magnus,</a:t>
            </a:r>
            <a:endParaRPr sz="2400">
              <a:latin typeface="Times New Roman"/>
              <a:cs typeface="Times New Roman"/>
            </a:endParaRPr>
          </a:p>
          <a:p>
            <a:pPr marL="291465">
              <a:lnSpc>
                <a:spcPts val="2735"/>
              </a:lnSpc>
            </a:pPr>
            <a:r>
              <a:rPr sz="2400" spc="-5" dirty="0">
                <a:latin typeface="Times New Roman"/>
                <a:cs typeface="Times New Roman"/>
              </a:rPr>
              <a:t>N. occipitalis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minör</a:t>
            </a:r>
            <a:endParaRPr sz="2400">
              <a:latin typeface="Times New Roman"/>
              <a:cs typeface="Times New Roman"/>
            </a:endParaRPr>
          </a:p>
          <a:p>
            <a:pPr marL="596265">
              <a:lnSpc>
                <a:spcPct val="100000"/>
              </a:lnSpc>
              <a:spcBef>
                <a:spcPts val="710"/>
              </a:spcBef>
            </a:pPr>
            <a:r>
              <a:rPr sz="2400" spc="-5" dirty="0">
                <a:latin typeface="Times New Roman"/>
                <a:cs typeface="Times New Roman"/>
              </a:rPr>
              <a:t>(Plex. cervicalis)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700">
              <a:latin typeface="Times New Roman"/>
              <a:cs typeface="Times New Roman"/>
            </a:endParaRPr>
          </a:p>
          <a:p>
            <a:pPr marL="520700" indent="-228600">
              <a:lnSpc>
                <a:spcPts val="2720"/>
              </a:lnSpc>
              <a:buFont typeface="Arial"/>
              <a:buChar char="•"/>
              <a:tabLst>
                <a:tab pos="520700" algn="l"/>
              </a:tabLst>
            </a:pP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Arkada:</a:t>
            </a:r>
            <a:endParaRPr sz="2400">
              <a:latin typeface="Times New Roman"/>
              <a:cs typeface="Times New Roman"/>
            </a:endParaRPr>
          </a:p>
          <a:p>
            <a:pPr marL="520700">
              <a:lnSpc>
                <a:spcPts val="2720"/>
              </a:lnSpc>
              <a:tabLst>
                <a:tab pos="3080385" algn="l"/>
              </a:tabLst>
            </a:pPr>
            <a:r>
              <a:rPr sz="2400" spc="-5" dirty="0">
                <a:latin typeface="Times New Roman"/>
                <a:cs typeface="Times New Roman"/>
              </a:rPr>
              <a:t>N.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occipitalis majör	(C2 Rami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dorsalis)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48589" y="117157"/>
            <a:ext cx="532638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solidFill>
                  <a:srgbClr val="C00000"/>
                </a:solidFill>
                <a:latin typeface="Times New Roman"/>
                <a:cs typeface="Times New Roman"/>
              </a:rPr>
              <a:t>1- </a:t>
            </a:r>
            <a:r>
              <a:rPr spc="-275" dirty="0">
                <a:solidFill>
                  <a:srgbClr val="C00000"/>
                </a:solidFill>
              </a:rPr>
              <a:t>Regio</a:t>
            </a:r>
            <a:r>
              <a:rPr spc="65" dirty="0">
                <a:solidFill>
                  <a:srgbClr val="C00000"/>
                </a:solidFill>
              </a:rPr>
              <a:t> </a:t>
            </a:r>
            <a:r>
              <a:rPr spc="-240" dirty="0">
                <a:solidFill>
                  <a:srgbClr val="C00000"/>
                </a:solidFill>
              </a:rPr>
              <a:t>frontoparietooccipitalis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7627" y="134721"/>
            <a:ext cx="592645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latin typeface="Times New Roman"/>
                <a:cs typeface="Times New Roman"/>
              </a:rPr>
              <a:t>2- </a:t>
            </a:r>
            <a:r>
              <a:rPr spc="-275" dirty="0"/>
              <a:t>Regio </a:t>
            </a:r>
            <a:r>
              <a:rPr spc="-290" dirty="0"/>
              <a:t>temporalis </a:t>
            </a:r>
            <a:r>
              <a:rPr spc="-295" dirty="0"/>
              <a:t>(Şakak</a:t>
            </a:r>
            <a:r>
              <a:rPr spc="-490" dirty="0"/>
              <a:t> </a:t>
            </a:r>
            <a:r>
              <a:rPr spc="-265" dirty="0"/>
              <a:t>bölgesi)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81940" y="803275"/>
            <a:ext cx="4536440" cy="57575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C00000"/>
                </a:solidFill>
                <a:latin typeface="Times New Roman"/>
                <a:cs typeface="Times New Roman"/>
              </a:rPr>
              <a:t>M. temporalis</a:t>
            </a:r>
            <a:r>
              <a:rPr sz="2400" spc="-5" dirty="0">
                <a:latin typeface="Times New Roman"/>
                <a:cs typeface="Times New Roman"/>
              </a:rPr>
              <a:t>’in kapladığı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alandır.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Sınırları</a:t>
            </a:r>
            <a:r>
              <a:rPr sz="2400" spc="-5" dirty="0"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ts val="2590"/>
              </a:lnSpc>
              <a:spcBef>
                <a:spcPts val="420"/>
              </a:spcBef>
              <a:buFont typeface="Arial"/>
              <a:buChar char="•"/>
              <a:tabLst>
                <a:tab pos="24130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Aşağıda;</a:t>
            </a:r>
            <a:endParaRPr sz="2400">
              <a:latin typeface="Times New Roman"/>
              <a:cs typeface="Times New Roman"/>
            </a:endParaRPr>
          </a:p>
          <a:p>
            <a:pPr marL="241300">
              <a:lnSpc>
                <a:spcPts val="2590"/>
              </a:lnSpc>
            </a:pPr>
            <a:r>
              <a:rPr sz="2400" spc="-5" dirty="0">
                <a:latin typeface="Times New Roman"/>
                <a:cs typeface="Times New Roman"/>
              </a:rPr>
              <a:t>arcus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zygomaticus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4130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Önde;</a:t>
            </a:r>
            <a:endParaRPr sz="24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420"/>
              </a:spcBef>
            </a:pPr>
            <a:r>
              <a:rPr sz="2400" dirty="0">
                <a:latin typeface="Times New Roman"/>
                <a:cs typeface="Times New Roman"/>
              </a:rPr>
              <a:t>os </a:t>
            </a:r>
            <a:r>
              <a:rPr sz="2400" spc="-5" dirty="0">
                <a:latin typeface="Times New Roman"/>
                <a:cs typeface="Times New Roman"/>
              </a:rPr>
              <a:t>zygomaticum’un arka </a:t>
            </a:r>
            <a:r>
              <a:rPr sz="2400" dirty="0">
                <a:latin typeface="Times New Roman"/>
                <a:cs typeface="Times New Roman"/>
              </a:rPr>
              <a:t>üst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kenarı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200">
              <a:latin typeface="Times New Roman"/>
              <a:cs typeface="Times New Roman"/>
            </a:endParaRPr>
          </a:p>
          <a:p>
            <a:pPr marL="241300" indent="-228600">
              <a:lnSpc>
                <a:spcPts val="2590"/>
              </a:lnSpc>
              <a:spcBef>
                <a:spcPts val="5"/>
              </a:spcBef>
              <a:buFont typeface="Arial"/>
              <a:buChar char="•"/>
              <a:tabLst>
                <a:tab pos="241300" algn="l"/>
              </a:tabLst>
            </a:pPr>
            <a:r>
              <a:rPr sz="2400" b="1" spc="-30" dirty="0">
                <a:latin typeface="Times New Roman"/>
                <a:cs typeface="Times New Roman"/>
              </a:rPr>
              <a:t>Yukarıda;</a:t>
            </a:r>
            <a:endParaRPr sz="2400">
              <a:latin typeface="Times New Roman"/>
              <a:cs typeface="Times New Roman"/>
            </a:endParaRPr>
          </a:p>
          <a:p>
            <a:pPr marL="241300" marR="404495">
              <a:lnSpc>
                <a:spcPts val="2300"/>
              </a:lnSpc>
              <a:spcBef>
                <a:spcPts val="270"/>
              </a:spcBef>
            </a:pPr>
            <a:r>
              <a:rPr sz="2400" spc="-5" dirty="0">
                <a:latin typeface="Times New Roman"/>
                <a:cs typeface="Times New Roman"/>
              </a:rPr>
              <a:t>proc. zygomaticus (os frontale),  linea temporalis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superior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250">
              <a:latin typeface="Times New Roman"/>
              <a:cs typeface="Times New Roman"/>
            </a:endParaRPr>
          </a:p>
          <a:p>
            <a:pPr marL="241300" indent="-228600">
              <a:lnSpc>
                <a:spcPts val="2590"/>
              </a:lnSpc>
              <a:buFont typeface="Arial"/>
              <a:buChar char="•"/>
              <a:tabLst>
                <a:tab pos="24130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Arkada;</a:t>
            </a:r>
            <a:endParaRPr sz="2400">
              <a:latin typeface="Times New Roman"/>
              <a:cs typeface="Times New Roman"/>
            </a:endParaRPr>
          </a:p>
          <a:p>
            <a:pPr marL="240665">
              <a:lnSpc>
                <a:spcPts val="2590"/>
              </a:lnSpc>
            </a:pPr>
            <a:r>
              <a:rPr sz="2400" spc="-5" dirty="0">
                <a:latin typeface="Times New Roman"/>
                <a:cs typeface="Times New Roman"/>
              </a:rPr>
              <a:t>line temporalis </a:t>
            </a:r>
            <a:r>
              <a:rPr sz="2400" spc="5" dirty="0">
                <a:latin typeface="Times New Roman"/>
                <a:cs typeface="Times New Roman"/>
              </a:rPr>
              <a:t>superior’un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devamı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02564" y="1012888"/>
            <a:ext cx="4373880" cy="38620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FF0000"/>
              </a:buClr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Bölgenin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yüzeyel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buluş</a:t>
            </a:r>
            <a:r>
              <a:rPr sz="2400" spc="-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noktaları</a:t>
            </a:r>
            <a:r>
              <a:rPr sz="2400" spc="-5" dirty="0">
                <a:latin typeface="Times New Roman"/>
                <a:cs typeface="Times New Roman"/>
              </a:rPr>
              <a:t>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har char="•"/>
            </a:pPr>
            <a:endParaRPr sz="3300">
              <a:latin typeface="Times New Roman"/>
              <a:cs typeface="Times New Roman"/>
            </a:endParaRPr>
          </a:p>
          <a:p>
            <a:pPr marL="698500" lvl="1" indent="-2286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698500" algn="l"/>
              </a:tabLst>
            </a:pPr>
            <a:r>
              <a:rPr sz="2400" spc="-5" dirty="0">
                <a:latin typeface="Times New Roman"/>
                <a:cs typeface="Times New Roman"/>
              </a:rPr>
              <a:t>Arcus zygomaticus</a:t>
            </a:r>
            <a:endParaRPr sz="24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2735"/>
              </a:lnSpc>
              <a:spcBef>
                <a:spcPts val="215"/>
              </a:spcBef>
              <a:buFont typeface="Arial"/>
              <a:buChar char="•"/>
              <a:tabLst>
                <a:tab pos="698500" algn="l"/>
              </a:tabLst>
            </a:pPr>
            <a:r>
              <a:rPr sz="2400" spc="-40" dirty="0">
                <a:latin typeface="Times New Roman"/>
                <a:cs typeface="Times New Roman"/>
              </a:rPr>
              <a:t>Torus</a:t>
            </a:r>
            <a:r>
              <a:rPr sz="2400" spc="-5" dirty="0">
                <a:latin typeface="Times New Roman"/>
                <a:cs typeface="Times New Roman"/>
              </a:rPr>
              <a:t> temporalis</a:t>
            </a:r>
            <a:endParaRPr sz="2400">
              <a:latin typeface="Times New Roman"/>
              <a:cs typeface="Times New Roman"/>
            </a:endParaRPr>
          </a:p>
          <a:p>
            <a:pPr marL="698500">
              <a:lnSpc>
                <a:spcPts val="2735"/>
              </a:lnSpc>
            </a:pPr>
            <a:r>
              <a:rPr sz="2400" spc="-5" dirty="0">
                <a:latin typeface="Times New Roman"/>
                <a:cs typeface="Times New Roman"/>
              </a:rPr>
              <a:t>(m. temporalis’in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şişkinliği)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700">
              <a:latin typeface="Times New Roman"/>
              <a:cs typeface="Times New Roman"/>
            </a:endParaRPr>
          </a:p>
          <a:p>
            <a:pPr marL="241300" indent="-228600">
              <a:lnSpc>
                <a:spcPts val="2735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Derininde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bulunan</a:t>
            </a:r>
            <a:endParaRPr sz="2400">
              <a:latin typeface="Times New Roman"/>
              <a:cs typeface="Times New Roman"/>
            </a:endParaRPr>
          </a:p>
          <a:p>
            <a:pPr marL="240665" marR="1471930">
              <a:lnSpc>
                <a:spcPts val="2590"/>
              </a:lnSpc>
              <a:spcBef>
                <a:spcPts val="185"/>
              </a:spcBef>
            </a:pPr>
            <a:r>
              <a:rPr sz="2400" dirty="0">
                <a:solidFill>
                  <a:srgbClr val="CC0000"/>
                </a:solidFill>
                <a:latin typeface="Times New Roman"/>
                <a:cs typeface="Times New Roman"/>
              </a:rPr>
              <a:t>a.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meningea media</a:t>
            </a:r>
            <a:r>
              <a:rPr sz="2400" spc="-10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 </a:t>
            </a:r>
            <a:r>
              <a:rPr sz="240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beyin</a:t>
            </a:r>
            <a:r>
              <a:rPr sz="2400" spc="-2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bölümleri</a:t>
            </a:r>
            <a:endParaRPr sz="2400">
              <a:latin typeface="Times New Roman"/>
              <a:cs typeface="Times New Roman"/>
            </a:endParaRPr>
          </a:p>
          <a:p>
            <a:pPr marL="240029">
              <a:lnSpc>
                <a:spcPts val="2555"/>
              </a:lnSpc>
            </a:pPr>
            <a:r>
              <a:rPr sz="2400" spc="-5" dirty="0">
                <a:latin typeface="Times New Roman"/>
                <a:cs typeface="Times New Roman"/>
              </a:rPr>
              <a:t>nedeniyle klinik öneme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sahiptir.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7627" y="134721"/>
            <a:ext cx="592645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latin typeface="Times New Roman"/>
                <a:cs typeface="Times New Roman"/>
              </a:rPr>
              <a:t>2- </a:t>
            </a:r>
            <a:r>
              <a:rPr spc="-275" dirty="0"/>
              <a:t>Regio </a:t>
            </a:r>
            <a:r>
              <a:rPr spc="-290" dirty="0"/>
              <a:t>temporalis </a:t>
            </a:r>
            <a:r>
              <a:rPr spc="-295" dirty="0"/>
              <a:t>(Şakak</a:t>
            </a:r>
            <a:r>
              <a:rPr spc="-490" dirty="0"/>
              <a:t> </a:t>
            </a:r>
            <a:r>
              <a:rPr spc="-265" dirty="0"/>
              <a:t>bölgesi)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3540" y="1320800"/>
            <a:ext cx="10589260" cy="32916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75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Deri: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Ön bölümü hariç saçlı deri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niteliğindedir.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32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Ön tarafta deri </a:t>
            </a:r>
            <a:r>
              <a:rPr sz="2400" dirty="0">
                <a:latin typeface="Times New Roman"/>
                <a:cs typeface="Times New Roman"/>
              </a:rPr>
              <a:t>daha </a:t>
            </a:r>
            <a:r>
              <a:rPr sz="2400" spc="-5" dirty="0">
                <a:latin typeface="Times New Roman"/>
                <a:cs typeface="Times New Roman"/>
              </a:rPr>
              <a:t>ince </a:t>
            </a:r>
            <a:r>
              <a:rPr sz="2400" dirty="0">
                <a:latin typeface="Times New Roman"/>
                <a:cs typeface="Times New Roman"/>
              </a:rPr>
              <a:t>ve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hareketlidir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3700" dirty="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8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Deri altı </a:t>
            </a:r>
            <a:r>
              <a:rPr sz="2400" dirty="0">
                <a:latin typeface="Times New Roman"/>
                <a:cs typeface="Times New Roman"/>
              </a:rPr>
              <a:t>dokusu az </a:t>
            </a:r>
            <a:r>
              <a:rPr sz="2400" spc="-5" dirty="0">
                <a:latin typeface="Times New Roman"/>
                <a:cs typeface="Times New Roman"/>
              </a:rPr>
              <a:t>olan kişilerde, yaşlılarda  </a:t>
            </a:r>
            <a:r>
              <a:rPr sz="2400" dirty="0">
                <a:latin typeface="Times New Roman"/>
                <a:cs typeface="Times New Roman"/>
              </a:rPr>
              <a:t>ve </a:t>
            </a:r>
            <a:r>
              <a:rPr sz="2400" spc="-5" dirty="0">
                <a:latin typeface="Times New Roman"/>
                <a:cs typeface="Times New Roman"/>
              </a:rPr>
              <a:t>çocuklarda zorlanma halinde derialtında  </a:t>
            </a:r>
            <a:r>
              <a:rPr sz="2400" dirty="0">
                <a:latin typeface="Times New Roman"/>
                <a:cs typeface="Times New Roman"/>
              </a:rPr>
              <a:t>yer </a:t>
            </a:r>
            <a:r>
              <a:rPr sz="2400" spc="-5" dirty="0">
                <a:latin typeface="Times New Roman"/>
                <a:cs typeface="Times New Roman"/>
              </a:rPr>
              <a:t>alan damarların kabarıklığı deri  üzerinden kolayca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görülebilir.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7627" y="134721"/>
            <a:ext cx="592645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latin typeface="Times New Roman"/>
                <a:cs typeface="Times New Roman"/>
              </a:rPr>
              <a:t>2- </a:t>
            </a:r>
            <a:r>
              <a:rPr spc="-275" dirty="0"/>
              <a:t>Regio </a:t>
            </a:r>
            <a:r>
              <a:rPr spc="-290" dirty="0"/>
              <a:t>temporalis </a:t>
            </a:r>
            <a:r>
              <a:rPr spc="-295" dirty="0"/>
              <a:t>(Şakak</a:t>
            </a:r>
            <a:r>
              <a:rPr spc="-490" dirty="0"/>
              <a:t> </a:t>
            </a:r>
            <a:r>
              <a:rPr spc="-265" dirty="0"/>
              <a:t>bölgesi)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8589" y="117157"/>
            <a:ext cx="532638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solidFill>
                  <a:srgbClr val="C00000"/>
                </a:solidFill>
                <a:latin typeface="Times New Roman"/>
                <a:cs typeface="Times New Roman"/>
              </a:rPr>
              <a:t>1- </a:t>
            </a:r>
            <a:r>
              <a:rPr spc="-275" dirty="0">
                <a:solidFill>
                  <a:srgbClr val="C00000"/>
                </a:solidFill>
              </a:rPr>
              <a:t>Regio</a:t>
            </a:r>
            <a:r>
              <a:rPr spc="65" dirty="0">
                <a:solidFill>
                  <a:srgbClr val="C00000"/>
                </a:solidFill>
              </a:rPr>
              <a:t> </a:t>
            </a:r>
            <a:r>
              <a:rPr spc="-240" dirty="0">
                <a:solidFill>
                  <a:srgbClr val="C00000"/>
                </a:solidFill>
              </a:rPr>
              <a:t>frontoparietooccipitalis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201930" y="1219200"/>
            <a:ext cx="5894070" cy="2637155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sz="2400" b="1" spc="-5" dirty="0">
                <a:latin typeface="Times New Roman"/>
                <a:cs typeface="Times New Roman"/>
              </a:rPr>
              <a:t>Sınırları: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sz="2400" b="1" spc="-5" dirty="0">
                <a:latin typeface="Times New Roman"/>
                <a:cs typeface="Times New Roman"/>
              </a:rPr>
              <a:t>Önde </a:t>
            </a:r>
            <a:r>
              <a:rPr sz="2400" spc="-5" dirty="0">
                <a:latin typeface="Times New Roman"/>
                <a:cs typeface="Times New Roman"/>
              </a:rPr>
              <a:t>sağ-sol </a:t>
            </a:r>
            <a:r>
              <a:rPr sz="2400" i="1" spc="-20" dirty="0">
                <a:latin typeface="Times New Roman"/>
                <a:cs typeface="Times New Roman"/>
              </a:rPr>
              <a:t>margo</a:t>
            </a:r>
            <a:r>
              <a:rPr sz="2400" i="1" spc="15" dirty="0">
                <a:latin typeface="Times New Roman"/>
                <a:cs typeface="Times New Roman"/>
              </a:rPr>
              <a:t> </a:t>
            </a:r>
            <a:r>
              <a:rPr sz="2400" i="1" spc="-5" dirty="0">
                <a:latin typeface="Times New Roman"/>
                <a:cs typeface="Times New Roman"/>
              </a:rPr>
              <a:t>supraorbitalis</a:t>
            </a:r>
            <a:r>
              <a:rPr sz="2400" spc="-5" dirty="0">
                <a:latin typeface="Times New Roman"/>
                <a:cs typeface="Times New Roman"/>
              </a:rPr>
              <a:t>'ler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sz="2400" b="1" spc="-40" dirty="0">
                <a:latin typeface="Times New Roman"/>
                <a:cs typeface="Times New Roman"/>
              </a:rPr>
              <a:t>Yanlarda </a:t>
            </a:r>
            <a:r>
              <a:rPr sz="2400" i="1" spc="-5" dirty="0">
                <a:latin typeface="Times New Roman"/>
                <a:cs typeface="Times New Roman"/>
              </a:rPr>
              <a:t>linea temporalis</a:t>
            </a:r>
            <a:r>
              <a:rPr sz="2400" i="1" spc="25" dirty="0">
                <a:latin typeface="Times New Roman"/>
                <a:cs typeface="Times New Roman"/>
              </a:rPr>
              <a:t> </a:t>
            </a:r>
            <a:r>
              <a:rPr sz="2400" i="1" spc="-10" dirty="0">
                <a:latin typeface="Times New Roman"/>
                <a:cs typeface="Times New Roman"/>
              </a:rPr>
              <a:t>superior</a:t>
            </a:r>
            <a:r>
              <a:rPr sz="2400" spc="-10" dirty="0">
                <a:latin typeface="Times New Roman"/>
                <a:cs typeface="Times New Roman"/>
              </a:rPr>
              <a:t>'lar,</a:t>
            </a:r>
            <a:endParaRPr sz="2400" dirty="0">
              <a:latin typeface="Times New Roman"/>
              <a:cs typeface="Times New Roman"/>
            </a:endParaRPr>
          </a:p>
          <a:p>
            <a:pPr marL="12700" marR="5080" indent="-635">
              <a:lnSpc>
                <a:spcPts val="2590"/>
              </a:lnSpc>
              <a:spcBef>
                <a:spcPts val="1035"/>
              </a:spcBef>
            </a:pPr>
            <a:r>
              <a:rPr sz="2400" b="1" spc="-5" dirty="0">
                <a:latin typeface="Times New Roman"/>
                <a:cs typeface="Times New Roman"/>
              </a:rPr>
              <a:t>Arkada </a:t>
            </a:r>
            <a:r>
              <a:rPr sz="2400" spc="-5" dirty="0">
                <a:latin typeface="Times New Roman"/>
                <a:cs typeface="Times New Roman"/>
              </a:rPr>
              <a:t>ise </a:t>
            </a:r>
            <a:r>
              <a:rPr sz="2400" i="1" spc="-10" dirty="0">
                <a:latin typeface="Times New Roman"/>
                <a:cs typeface="Times New Roman"/>
              </a:rPr>
              <a:t>protuberantia </a:t>
            </a:r>
            <a:r>
              <a:rPr sz="2400" i="1" spc="-5" dirty="0">
                <a:latin typeface="Times New Roman"/>
                <a:cs typeface="Times New Roman"/>
              </a:rPr>
              <a:t>occipitalis externa </a:t>
            </a:r>
            <a:r>
              <a:rPr sz="2400" dirty="0">
                <a:latin typeface="Times New Roman"/>
                <a:cs typeface="Times New Roman"/>
              </a:rPr>
              <a:t>ve  bunun </a:t>
            </a:r>
            <a:r>
              <a:rPr sz="2400" spc="-5" dirty="0">
                <a:latin typeface="Times New Roman"/>
                <a:cs typeface="Times New Roman"/>
              </a:rPr>
              <a:t>iki yanında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uzanan</a:t>
            </a: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sz="2400" i="1" spc="-5" dirty="0">
                <a:latin typeface="Times New Roman"/>
                <a:cs typeface="Times New Roman"/>
              </a:rPr>
              <a:t>linea nuchalis superior</a:t>
            </a:r>
            <a:r>
              <a:rPr sz="2400" spc="-5" dirty="0">
                <a:latin typeface="Times New Roman"/>
                <a:cs typeface="Times New Roman"/>
              </a:rPr>
              <a:t>'lar ile sınırlanan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alan.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slow">
    <p:zoom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24790" y="803148"/>
            <a:ext cx="11129010" cy="4757071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240665">
              <a:lnSpc>
                <a:spcPct val="100000"/>
              </a:lnSpc>
              <a:spcBef>
                <a:spcPts val="815"/>
              </a:spcBef>
            </a:pP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Deri altı</a:t>
            </a:r>
            <a:r>
              <a:rPr sz="2400" spc="-2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tabakası:</a:t>
            </a:r>
            <a:endParaRPr sz="2400" dirty="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2590"/>
              </a:lnSpc>
              <a:spcBef>
                <a:spcPts val="1040"/>
              </a:spcBef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latin typeface="Times New Roman"/>
                <a:cs typeface="Times New Roman"/>
              </a:rPr>
              <a:t>Bu </a:t>
            </a:r>
            <a:r>
              <a:rPr sz="2400" spc="-5" dirty="0">
                <a:latin typeface="Times New Roman"/>
                <a:cs typeface="Times New Roman"/>
              </a:rPr>
              <a:t>tabaka arkada </a:t>
            </a:r>
            <a:r>
              <a:rPr sz="2400" dirty="0">
                <a:latin typeface="Times New Roman"/>
                <a:cs typeface="Times New Roman"/>
              </a:rPr>
              <a:t>daha az, önde daha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çok  </a:t>
            </a:r>
            <a:r>
              <a:rPr sz="2400" spc="-5" dirty="0">
                <a:latin typeface="Times New Roman"/>
                <a:cs typeface="Times New Roman"/>
              </a:rPr>
              <a:t>miktarda </a:t>
            </a:r>
            <a:r>
              <a:rPr sz="2400" dirty="0">
                <a:latin typeface="Times New Roman"/>
                <a:cs typeface="Times New Roman"/>
              </a:rPr>
              <a:t>gevşek bağ dokusu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içerir.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600" dirty="0">
              <a:latin typeface="Times New Roman"/>
              <a:cs typeface="Times New Roman"/>
            </a:endParaRPr>
          </a:p>
          <a:p>
            <a:pPr marL="240665" marR="683895" indent="-228600">
              <a:lnSpc>
                <a:spcPts val="2590"/>
              </a:lnSpc>
              <a:spcBef>
                <a:spcPts val="160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40" dirty="0">
                <a:latin typeface="Times New Roman"/>
                <a:cs typeface="Times New Roman"/>
              </a:rPr>
              <a:t>Ayrıca </a:t>
            </a:r>
            <a:r>
              <a:rPr sz="2400" dirty="0">
                <a:latin typeface="Times New Roman"/>
                <a:cs typeface="Times New Roman"/>
              </a:rPr>
              <a:t>yüzeyel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damar </a:t>
            </a: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ve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sinirler </a:t>
            </a:r>
            <a:r>
              <a:rPr sz="2400" dirty="0">
                <a:latin typeface="Times New Roman"/>
                <a:cs typeface="Times New Roman"/>
              </a:rPr>
              <a:t>bu  </a:t>
            </a:r>
            <a:r>
              <a:rPr sz="2400" spc="-15" dirty="0">
                <a:latin typeface="Times New Roman"/>
                <a:cs typeface="Times New Roman"/>
              </a:rPr>
              <a:t>tabakadadır.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3700" dirty="0">
              <a:latin typeface="Times New Roman"/>
              <a:cs typeface="Times New Roman"/>
            </a:endParaRPr>
          </a:p>
          <a:p>
            <a:pPr marL="241300" indent="-228600">
              <a:lnSpc>
                <a:spcPts val="2735"/>
              </a:lnSpc>
              <a:buFont typeface="Arial"/>
              <a:buChar char="•"/>
              <a:tabLst>
                <a:tab pos="24130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Damarlar</a:t>
            </a:r>
            <a:r>
              <a:rPr sz="2400" spc="-5" dirty="0">
                <a:latin typeface="Times New Roman"/>
                <a:cs typeface="Times New Roman"/>
              </a:rPr>
              <a:t>;</a:t>
            </a:r>
            <a:endParaRPr sz="2400" dirty="0">
              <a:latin typeface="Times New Roman"/>
              <a:cs typeface="Times New Roman"/>
            </a:endParaRPr>
          </a:p>
          <a:p>
            <a:pPr marL="240665">
              <a:lnSpc>
                <a:spcPts val="2735"/>
              </a:lnSpc>
            </a:pP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a. </a:t>
            </a:r>
            <a:r>
              <a:rPr sz="2400" spc="-80" dirty="0">
                <a:solidFill>
                  <a:srgbClr val="FF0000"/>
                </a:solidFill>
                <a:latin typeface="Times New Roman"/>
                <a:cs typeface="Times New Roman"/>
              </a:rPr>
              <a:t>v.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temporalis</a:t>
            </a:r>
            <a:r>
              <a:rPr sz="2400" spc="5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superficialis’ler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700" dirty="0">
              <a:latin typeface="Times New Roman"/>
              <a:cs typeface="Times New Roman"/>
            </a:endParaRPr>
          </a:p>
          <a:p>
            <a:pPr marL="241300" indent="-228600">
              <a:lnSpc>
                <a:spcPts val="2735"/>
              </a:lnSpc>
              <a:buFont typeface="Arial"/>
              <a:buChar char="•"/>
              <a:tabLst>
                <a:tab pos="24130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Sinirler</a:t>
            </a:r>
            <a:r>
              <a:rPr sz="2400" spc="-5" dirty="0">
                <a:latin typeface="Times New Roman"/>
                <a:cs typeface="Times New Roman"/>
              </a:rPr>
              <a:t>;</a:t>
            </a:r>
            <a:endParaRPr sz="2400" dirty="0">
              <a:latin typeface="Times New Roman"/>
              <a:cs typeface="Times New Roman"/>
            </a:endParaRPr>
          </a:p>
          <a:p>
            <a:pPr marL="241300">
              <a:lnSpc>
                <a:spcPts val="2590"/>
              </a:lnSpc>
            </a:pPr>
            <a:r>
              <a:rPr sz="2400" dirty="0">
                <a:latin typeface="Times New Roman"/>
                <a:cs typeface="Times New Roman"/>
              </a:rPr>
              <a:t>n. </a:t>
            </a:r>
            <a:r>
              <a:rPr sz="2400" spc="-5" dirty="0">
                <a:latin typeface="Times New Roman"/>
                <a:cs typeface="Times New Roman"/>
              </a:rPr>
              <a:t>auriculotemporalis </a:t>
            </a:r>
            <a:r>
              <a:rPr sz="2400" dirty="0">
                <a:latin typeface="Times New Roman"/>
                <a:cs typeface="Times New Roman"/>
              </a:rPr>
              <a:t>- </a:t>
            </a:r>
            <a:r>
              <a:rPr sz="2400" spc="-5" dirty="0">
                <a:latin typeface="Times New Roman"/>
                <a:cs typeface="Times New Roman"/>
              </a:rPr>
              <a:t>CN V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(3),</a:t>
            </a:r>
            <a:endParaRPr sz="2400" dirty="0">
              <a:latin typeface="Times New Roman"/>
              <a:cs typeface="Times New Roman"/>
            </a:endParaRPr>
          </a:p>
          <a:p>
            <a:pPr marL="240665" marR="394335">
              <a:lnSpc>
                <a:spcPts val="2590"/>
              </a:lnSpc>
              <a:spcBef>
                <a:spcPts val="180"/>
              </a:spcBef>
            </a:pPr>
            <a:r>
              <a:rPr sz="2400" dirty="0">
                <a:latin typeface="Times New Roman"/>
                <a:cs typeface="Times New Roman"/>
              </a:rPr>
              <a:t>n. </a:t>
            </a:r>
            <a:r>
              <a:rPr sz="2400" spc="-5" dirty="0">
                <a:latin typeface="Times New Roman"/>
                <a:cs typeface="Times New Roman"/>
              </a:rPr>
              <a:t>zygomaticotemporalis </a:t>
            </a:r>
            <a:r>
              <a:rPr sz="2400" dirty="0">
                <a:latin typeface="Times New Roman"/>
                <a:cs typeface="Times New Roman"/>
              </a:rPr>
              <a:t>- </a:t>
            </a:r>
            <a:r>
              <a:rPr sz="2400" spc="-5" dirty="0">
                <a:latin typeface="Times New Roman"/>
                <a:cs typeface="Times New Roman"/>
              </a:rPr>
              <a:t>CN V (2),</a:t>
            </a:r>
            <a:r>
              <a:rPr sz="2400" spc="-1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,  </a:t>
            </a:r>
            <a:r>
              <a:rPr sz="2400" spc="-50" dirty="0">
                <a:latin typeface="Times New Roman"/>
                <a:cs typeface="Times New Roman"/>
              </a:rPr>
              <a:t>rr. </a:t>
            </a:r>
            <a:r>
              <a:rPr sz="2400" spc="-5" dirty="0">
                <a:latin typeface="Times New Roman"/>
                <a:cs typeface="Times New Roman"/>
              </a:rPr>
              <a:t>temporales (n.</a:t>
            </a:r>
            <a:r>
              <a:rPr sz="2400" spc="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facialis)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7627" y="134721"/>
            <a:ext cx="592645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latin typeface="Times New Roman"/>
                <a:cs typeface="Times New Roman"/>
              </a:rPr>
              <a:t>2- </a:t>
            </a:r>
            <a:r>
              <a:rPr spc="-275" dirty="0"/>
              <a:t>Regio </a:t>
            </a:r>
            <a:r>
              <a:rPr spc="-290" dirty="0"/>
              <a:t>temporalis </a:t>
            </a:r>
            <a:r>
              <a:rPr spc="-295" dirty="0"/>
              <a:t>(Şakak</a:t>
            </a:r>
            <a:r>
              <a:rPr spc="-490" dirty="0"/>
              <a:t> </a:t>
            </a:r>
            <a:r>
              <a:rPr spc="-265" dirty="0"/>
              <a:t>bölgesi)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688340" y="1328419"/>
            <a:ext cx="3436620" cy="26593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5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A. temporalis superficialis  (A. carotis</a:t>
            </a:r>
            <a:r>
              <a:rPr sz="2400" b="1" spc="-10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externa)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5"/>
              </a:spcBef>
            </a:pPr>
            <a:r>
              <a:rPr sz="2400" spc="-70" dirty="0">
                <a:solidFill>
                  <a:srgbClr val="CC0000"/>
                </a:solidFill>
                <a:latin typeface="Times New Roman"/>
                <a:cs typeface="Times New Roman"/>
              </a:rPr>
              <a:t>r.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 parietalis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40"/>
              </a:spcBef>
            </a:pPr>
            <a:r>
              <a:rPr sz="2400" spc="-70" dirty="0">
                <a:solidFill>
                  <a:srgbClr val="CC0000"/>
                </a:solidFill>
                <a:latin typeface="Times New Roman"/>
                <a:cs typeface="Times New Roman"/>
              </a:rPr>
              <a:t>r.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 frontalis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7627" y="64770"/>
            <a:ext cx="592645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latin typeface="Times New Roman"/>
                <a:cs typeface="Times New Roman"/>
              </a:rPr>
              <a:t>2- </a:t>
            </a:r>
            <a:r>
              <a:rPr spc="-275" dirty="0"/>
              <a:t>Regio </a:t>
            </a:r>
            <a:r>
              <a:rPr spc="-290" dirty="0"/>
              <a:t>temporalis </a:t>
            </a:r>
            <a:r>
              <a:rPr spc="-295" dirty="0"/>
              <a:t>(Şakak</a:t>
            </a:r>
            <a:r>
              <a:rPr spc="-490" dirty="0"/>
              <a:t> </a:t>
            </a:r>
            <a:r>
              <a:rPr spc="-265" dirty="0"/>
              <a:t>bölgesi)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94626" y="885888"/>
            <a:ext cx="11768773" cy="48551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A. temporalis superficialis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 dirty="0">
              <a:latin typeface="Times New Roman"/>
              <a:cs typeface="Times New Roman"/>
            </a:endParaRPr>
          </a:p>
          <a:p>
            <a:pPr marL="241300" marR="454025" indent="-228600">
              <a:lnSpc>
                <a:spcPts val="2590"/>
              </a:lnSpc>
              <a:spcBef>
                <a:spcPts val="164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Collum mandibula hizasında parotis </a:t>
            </a:r>
            <a:r>
              <a:rPr sz="2400" dirty="0">
                <a:latin typeface="Times New Roman"/>
                <a:cs typeface="Times New Roman"/>
              </a:rPr>
              <a:t>bezi  </a:t>
            </a:r>
            <a:r>
              <a:rPr sz="2400" spc="-5" dirty="0">
                <a:latin typeface="Times New Roman"/>
                <a:cs typeface="Times New Roman"/>
              </a:rPr>
              <a:t>içerisinde</a:t>
            </a:r>
            <a:endParaRPr sz="2400" dirty="0">
              <a:latin typeface="Times New Roman"/>
              <a:cs typeface="Times New Roman"/>
            </a:endParaRPr>
          </a:p>
          <a:p>
            <a:pPr marL="241300">
              <a:lnSpc>
                <a:spcPts val="2555"/>
              </a:lnSpc>
            </a:pPr>
            <a:r>
              <a:rPr sz="2400" dirty="0">
                <a:solidFill>
                  <a:srgbClr val="CC0000"/>
                </a:solidFill>
                <a:latin typeface="Times New Roman"/>
                <a:cs typeface="Times New Roman"/>
              </a:rPr>
              <a:t>a.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carotis externa’dan</a:t>
            </a:r>
            <a:r>
              <a:rPr sz="2400" spc="-4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CC0000"/>
                </a:solidFill>
                <a:latin typeface="Times New Roman"/>
                <a:cs typeface="Times New Roman"/>
              </a:rPr>
              <a:t>ayrılır</a:t>
            </a:r>
            <a:r>
              <a:rPr sz="2400" spc="-20" dirty="0"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 dirty="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2590"/>
              </a:lnSpc>
              <a:spcBef>
                <a:spcPts val="164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Porus acusticus externus </a:t>
            </a:r>
            <a:r>
              <a:rPr sz="2400" dirty="0">
                <a:latin typeface="Times New Roman"/>
                <a:cs typeface="Times New Roman"/>
              </a:rPr>
              <a:t>ve </a:t>
            </a:r>
            <a:r>
              <a:rPr sz="2400" spc="-5" dirty="0">
                <a:latin typeface="Times New Roman"/>
                <a:cs typeface="Times New Roman"/>
              </a:rPr>
              <a:t>tragus’un  </a:t>
            </a:r>
            <a:r>
              <a:rPr sz="2400" dirty="0">
                <a:latin typeface="Times New Roman"/>
                <a:cs typeface="Times New Roman"/>
              </a:rPr>
              <a:t>önünden </a:t>
            </a:r>
            <a:r>
              <a:rPr sz="2400" spc="-5" dirty="0">
                <a:latin typeface="Times New Roman"/>
                <a:cs typeface="Times New Roman"/>
              </a:rPr>
              <a:t>arcus zygomaticus’un  yüzeyelinden geçerek yukarıya doğru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ilerler.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3700" dirty="0">
              <a:latin typeface="Times New Roman"/>
              <a:cs typeface="Times New Roman"/>
            </a:endParaRPr>
          </a:p>
          <a:p>
            <a:pPr marL="241300" indent="-228600">
              <a:lnSpc>
                <a:spcPts val="2735"/>
              </a:lnSpc>
              <a:spcBef>
                <a:spcPts val="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Orbita’nın </a:t>
            </a:r>
            <a:r>
              <a:rPr sz="2400" dirty="0">
                <a:latin typeface="Times New Roman"/>
                <a:cs typeface="Times New Roman"/>
              </a:rPr>
              <a:t>üst </a:t>
            </a:r>
            <a:r>
              <a:rPr sz="2400" spc="-5" dirty="0">
                <a:latin typeface="Times New Roman"/>
                <a:cs typeface="Times New Roman"/>
              </a:rPr>
              <a:t>kenarı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hizasında</a:t>
            </a:r>
            <a:endParaRPr sz="2400" dirty="0">
              <a:latin typeface="Times New Roman"/>
              <a:cs typeface="Times New Roman"/>
            </a:endParaRPr>
          </a:p>
          <a:p>
            <a:pPr marL="241300">
              <a:lnSpc>
                <a:spcPts val="2590"/>
              </a:lnSpc>
            </a:pPr>
            <a:r>
              <a:rPr sz="2400" spc="-70" dirty="0">
                <a:solidFill>
                  <a:srgbClr val="CC0000"/>
                </a:solidFill>
                <a:latin typeface="Times New Roman"/>
                <a:cs typeface="Times New Roman"/>
              </a:rPr>
              <a:t>r.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parietalis</a:t>
            </a:r>
            <a:r>
              <a:rPr sz="2400" spc="5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</a:t>
            </a:r>
          </a:p>
          <a:p>
            <a:pPr marL="240665">
              <a:lnSpc>
                <a:spcPts val="2590"/>
              </a:lnSpc>
            </a:pPr>
            <a:r>
              <a:rPr sz="2400" spc="-70" dirty="0">
                <a:solidFill>
                  <a:srgbClr val="CC0000"/>
                </a:solidFill>
                <a:latin typeface="Times New Roman"/>
                <a:cs typeface="Times New Roman"/>
              </a:rPr>
              <a:t>r.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 frontalis</a:t>
            </a:r>
            <a:endParaRPr sz="2400" dirty="0">
              <a:latin typeface="Times New Roman"/>
              <a:cs typeface="Times New Roman"/>
            </a:endParaRPr>
          </a:p>
          <a:p>
            <a:pPr marL="240665">
              <a:lnSpc>
                <a:spcPts val="2735"/>
              </a:lnSpc>
            </a:pPr>
            <a:r>
              <a:rPr sz="2400" spc="-5" dirty="0">
                <a:latin typeface="Times New Roman"/>
                <a:cs typeface="Times New Roman"/>
              </a:rPr>
              <a:t>olarak iki </a:t>
            </a:r>
            <a:r>
              <a:rPr sz="2400" dirty="0">
                <a:latin typeface="Times New Roman"/>
                <a:cs typeface="Times New Roman"/>
              </a:rPr>
              <a:t>uç </a:t>
            </a:r>
            <a:r>
              <a:rPr sz="2400" spc="-5" dirty="0">
                <a:latin typeface="Times New Roman"/>
                <a:cs typeface="Times New Roman"/>
              </a:rPr>
              <a:t>dalına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ayrılır.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7627" y="134721"/>
            <a:ext cx="592645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latin typeface="Times New Roman"/>
                <a:cs typeface="Times New Roman"/>
              </a:rPr>
              <a:t>2- </a:t>
            </a:r>
            <a:r>
              <a:rPr spc="-275" dirty="0"/>
              <a:t>Regio </a:t>
            </a:r>
            <a:r>
              <a:rPr spc="-290" dirty="0"/>
              <a:t>temporalis </a:t>
            </a:r>
            <a:r>
              <a:rPr spc="-295" dirty="0"/>
              <a:t>(Şakak</a:t>
            </a:r>
            <a:r>
              <a:rPr spc="-490" dirty="0"/>
              <a:t> </a:t>
            </a:r>
            <a:r>
              <a:rPr spc="-265" dirty="0"/>
              <a:t>bölgesi)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80338" y="1281176"/>
            <a:ext cx="11630661" cy="47961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A. temporalis superficialis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7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Bir nabız</a:t>
            </a:r>
            <a:r>
              <a:rPr sz="2400" spc="-20" dirty="0">
                <a:latin typeface="Times New Roman"/>
                <a:cs typeface="Times New Roman"/>
              </a:rPr>
              <a:t> arteridir.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4000" dirty="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259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A. temporalis superficialis’in </a:t>
            </a:r>
            <a:r>
              <a:rPr sz="2400" dirty="0">
                <a:latin typeface="Times New Roman"/>
                <a:cs typeface="Times New Roman"/>
              </a:rPr>
              <a:t>nabzı  </a:t>
            </a:r>
            <a:r>
              <a:rPr sz="2400" spc="-5" dirty="0">
                <a:latin typeface="Times New Roman"/>
                <a:cs typeface="Times New Roman"/>
              </a:rPr>
              <a:t>tragus’un </a:t>
            </a:r>
            <a:r>
              <a:rPr sz="2400" dirty="0">
                <a:latin typeface="Times New Roman"/>
                <a:cs typeface="Times New Roman"/>
              </a:rPr>
              <a:t>ön ve </a:t>
            </a:r>
            <a:r>
              <a:rPr sz="2400" spc="-5" dirty="0">
                <a:latin typeface="Times New Roman"/>
                <a:cs typeface="Times New Roman"/>
              </a:rPr>
              <a:t>biraz yukarısında palpe  </a:t>
            </a:r>
            <a:r>
              <a:rPr sz="2400" spc="-20" dirty="0">
                <a:latin typeface="Times New Roman"/>
                <a:cs typeface="Times New Roman"/>
              </a:rPr>
              <a:t>edilebilir.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3250" dirty="0">
              <a:latin typeface="Times New Roman"/>
              <a:cs typeface="Times New Roman"/>
            </a:endParaRPr>
          </a:p>
          <a:p>
            <a:pPr marL="698500" lvl="1" indent="-228600">
              <a:lnSpc>
                <a:spcPct val="100000"/>
              </a:lnSpc>
              <a:buFont typeface="Arial"/>
              <a:buChar char="•"/>
              <a:tabLst>
                <a:tab pos="698500" algn="l"/>
              </a:tabLst>
            </a:pPr>
            <a:r>
              <a:rPr sz="2400" i="1" spc="-95" dirty="0">
                <a:latin typeface="Times New Roman"/>
                <a:cs typeface="Times New Roman"/>
              </a:rPr>
              <a:t>Rr.</a:t>
            </a:r>
            <a:r>
              <a:rPr sz="2400" i="1" spc="-5" dirty="0">
                <a:latin typeface="Times New Roman"/>
                <a:cs typeface="Times New Roman"/>
              </a:rPr>
              <a:t> </a:t>
            </a:r>
            <a:r>
              <a:rPr sz="2400" i="1" spc="-15" dirty="0">
                <a:latin typeface="Times New Roman"/>
                <a:cs typeface="Times New Roman"/>
              </a:rPr>
              <a:t>parotidei</a:t>
            </a:r>
            <a:endParaRPr sz="2400" dirty="0">
              <a:latin typeface="Times New Roman"/>
              <a:cs typeface="Times New Roman"/>
            </a:endParaRPr>
          </a:p>
          <a:p>
            <a:pPr marL="698500" lvl="1" indent="-228600">
              <a:lnSpc>
                <a:spcPct val="100000"/>
              </a:lnSpc>
              <a:spcBef>
                <a:spcPts val="210"/>
              </a:spcBef>
              <a:buFont typeface="Arial"/>
              <a:buChar char="•"/>
              <a:tabLst>
                <a:tab pos="698500" algn="l"/>
              </a:tabLst>
            </a:pPr>
            <a:r>
              <a:rPr sz="2400" i="1" spc="-95" dirty="0">
                <a:latin typeface="Times New Roman"/>
                <a:cs typeface="Times New Roman"/>
              </a:rPr>
              <a:t>Rr. </a:t>
            </a:r>
            <a:r>
              <a:rPr sz="2400" i="1" spc="-10" dirty="0">
                <a:latin typeface="Times New Roman"/>
                <a:cs typeface="Times New Roman"/>
              </a:rPr>
              <a:t>auriculares</a:t>
            </a:r>
            <a:r>
              <a:rPr sz="2400" i="1" spc="80" dirty="0">
                <a:latin typeface="Times New Roman"/>
                <a:cs typeface="Times New Roman"/>
              </a:rPr>
              <a:t> </a:t>
            </a:r>
            <a:r>
              <a:rPr sz="2400" i="1" spc="-15" dirty="0">
                <a:latin typeface="Times New Roman"/>
                <a:cs typeface="Times New Roman"/>
              </a:rPr>
              <a:t>anteriores</a:t>
            </a:r>
            <a:endParaRPr sz="2400" dirty="0">
              <a:latin typeface="Times New Roman"/>
              <a:cs typeface="Times New Roman"/>
            </a:endParaRPr>
          </a:p>
          <a:p>
            <a:pPr marL="698500" lvl="1" indent="-228600">
              <a:lnSpc>
                <a:spcPct val="100000"/>
              </a:lnSpc>
              <a:spcBef>
                <a:spcPts val="219"/>
              </a:spcBef>
              <a:buFont typeface="Arial"/>
              <a:buChar char="•"/>
              <a:tabLst>
                <a:tab pos="698500" algn="l"/>
              </a:tabLst>
            </a:pPr>
            <a:r>
              <a:rPr sz="2400" i="1" spc="-5" dirty="0">
                <a:latin typeface="Times New Roman"/>
                <a:cs typeface="Times New Roman"/>
              </a:rPr>
              <a:t>A. temporalis</a:t>
            </a:r>
            <a:r>
              <a:rPr sz="2400" i="1" spc="-10" dirty="0">
                <a:latin typeface="Times New Roman"/>
                <a:cs typeface="Times New Roman"/>
              </a:rPr>
              <a:t> </a:t>
            </a:r>
            <a:r>
              <a:rPr sz="2400" i="1" spc="-5" dirty="0">
                <a:latin typeface="Times New Roman"/>
                <a:cs typeface="Times New Roman"/>
              </a:rPr>
              <a:t>media</a:t>
            </a:r>
            <a:endParaRPr sz="2400" dirty="0">
              <a:latin typeface="Times New Roman"/>
              <a:cs typeface="Times New Roman"/>
            </a:endParaRPr>
          </a:p>
          <a:p>
            <a:pPr marL="698500" lvl="1" indent="-228600">
              <a:lnSpc>
                <a:spcPct val="100000"/>
              </a:lnSpc>
              <a:spcBef>
                <a:spcPts val="210"/>
              </a:spcBef>
              <a:buFont typeface="Arial"/>
              <a:buChar char="•"/>
              <a:tabLst>
                <a:tab pos="698500" algn="l"/>
              </a:tabLst>
            </a:pPr>
            <a:r>
              <a:rPr sz="2400" i="1" spc="-5" dirty="0">
                <a:latin typeface="Times New Roman"/>
                <a:cs typeface="Times New Roman"/>
              </a:rPr>
              <a:t>A. transversa</a:t>
            </a:r>
            <a:r>
              <a:rPr sz="2400" i="1" spc="-15" dirty="0">
                <a:latin typeface="Times New Roman"/>
                <a:cs typeface="Times New Roman"/>
              </a:rPr>
              <a:t> </a:t>
            </a:r>
            <a:r>
              <a:rPr sz="2400" i="1" spc="-5" dirty="0">
                <a:latin typeface="Times New Roman"/>
                <a:cs typeface="Times New Roman"/>
              </a:rPr>
              <a:t>faciei</a:t>
            </a:r>
            <a:endParaRPr sz="2400" dirty="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715"/>
              </a:spcBef>
            </a:pPr>
            <a:r>
              <a:rPr sz="2400" spc="-5" dirty="0">
                <a:latin typeface="Times New Roman"/>
                <a:cs typeface="Times New Roman"/>
              </a:rPr>
              <a:t>dalları</a:t>
            </a:r>
            <a:r>
              <a:rPr sz="2400" spc="-25" dirty="0">
                <a:latin typeface="Times New Roman"/>
                <a:cs typeface="Times New Roman"/>
              </a:rPr>
              <a:t> vardır.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7627" y="134721"/>
            <a:ext cx="592645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latin typeface="Times New Roman"/>
                <a:cs typeface="Times New Roman"/>
              </a:rPr>
              <a:t>2- </a:t>
            </a:r>
            <a:r>
              <a:rPr spc="-275" dirty="0"/>
              <a:t>Regio </a:t>
            </a:r>
            <a:r>
              <a:rPr spc="-290" dirty="0"/>
              <a:t>temporalis </a:t>
            </a:r>
            <a:r>
              <a:rPr spc="-295" dirty="0"/>
              <a:t>(Şakak</a:t>
            </a:r>
            <a:r>
              <a:rPr spc="-490" dirty="0"/>
              <a:t> </a:t>
            </a:r>
            <a:r>
              <a:rPr spc="-265" dirty="0"/>
              <a:t>bölgesi)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77596" y="787400"/>
            <a:ext cx="12014404" cy="5922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3840">
              <a:lnSpc>
                <a:spcPct val="100000"/>
              </a:lnSpc>
              <a:spcBef>
                <a:spcPts val="100"/>
              </a:spcBef>
            </a:pPr>
            <a:r>
              <a:rPr sz="2400" b="1" spc="-160" dirty="0">
                <a:solidFill>
                  <a:srgbClr val="0070C0"/>
                </a:solidFill>
                <a:latin typeface="Times New Roman"/>
                <a:cs typeface="Times New Roman"/>
              </a:rPr>
              <a:t>V. </a:t>
            </a:r>
            <a:r>
              <a:rPr sz="24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temporalis</a:t>
            </a:r>
            <a:r>
              <a:rPr sz="2400" b="1" spc="-285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70C0"/>
                </a:solidFill>
                <a:latin typeface="Times New Roman"/>
                <a:cs typeface="Times New Roman"/>
              </a:rPr>
              <a:t>superficialis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15240">
              <a:lnSpc>
                <a:spcPct val="100000"/>
              </a:lnSpc>
              <a:spcBef>
                <a:spcPts val="5"/>
              </a:spcBef>
            </a:pPr>
            <a:r>
              <a:rPr sz="2400" spc="-5" dirty="0">
                <a:latin typeface="Times New Roman"/>
                <a:cs typeface="Times New Roman"/>
              </a:rPr>
              <a:t>A. temporalis superficialis’e eşlik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eder.</a:t>
            </a:r>
            <a:endParaRPr sz="2400" dirty="0">
              <a:latin typeface="Times New Roman"/>
              <a:cs typeface="Times New Roman"/>
            </a:endParaRPr>
          </a:p>
          <a:p>
            <a:pPr marL="243204" indent="-229235">
              <a:lnSpc>
                <a:spcPts val="2590"/>
              </a:lnSpc>
              <a:spcBef>
                <a:spcPts val="420"/>
              </a:spcBef>
              <a:buFont typeface="Arial"/>
              <a:buChar char="•"/>
              <a:tabLst>
                <a:tab pos="243840" algn="l"/>
              </a:tabLst>
            </a:pP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Arkada</a:t>
            </a:r>
            <a:r>
              <a:rPr sz="2400" spc="-5" dirty="0">
                <a:latin typeface="Times New Roman"/>
                <a:cs typeface="Times New Roman"/>
              </a:rPr>
              <a:t>;</a:t>
            </a:r>
            <a:endParaRPr sz="2400" dirty="0">
              <a:latin typeface="Times New Roman"/>
              <a:cs typeface="Times New Roman"/>
            </a:endParaRPr>
          </a:p>
          <a:p>
            <a:pPr marL="243204">
              <a:lnSpc>
                <a:spcPts val="2305"/>
              </a:lnSpc>
            </a:pPr>
            <a:r>
              <a:rPr sz="2400" spc="-80" dirty="0">
                <a:latin typeface="Times New Roman"/>
                <a:cs typeface="Times New Roman"/>
              </a:rPr>
              <a:t>v. </a:t>
            </a:r>
            <a:r>
              <a:rPr sz="2400" spc="-5" dirty="0">
                <a:latin typeface="Times New Roman"/>
                <a:cs typeface="Times New Roman"/>
              </a:rPr>
              <a:t>auricularis posterior</a:t>
            </a:r>
            <a:r>
              <a:rPr sz="2400" spc="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</a:t>
            </a:r>
          </a:p>
          <a:p>
            <a:pPr marL="242570">
              <a:lnSpc>
                <a:spcPts val="2590"/>
              </a:lnSpc>
            </a:pPr>
            <a:r>
              <a:rPr sz="2400" spc="-80" dirty="0">
                <a:latin typeface="Times New Roman"/>
                <a:cs typeface="Times New Roman"/>
              </a:rPr>
              <a:t>v.</a:t>
            </a:r>
            <a:r>
              <a:rPr sz="2400" spc="-5" dirty="0">
                <a:latin typeface="Times New Roman"/>
                <a:cs typeface="Times New Roman"/>
              </a:rPr>
              <a:t> occipitalis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242570" indent="-229235">
              <a:lnSpc>
                <a:spcPts val="2590"/>
              </a:lnSpc>
              <a:spcBef>
                <a:spcPts val="5"/>
              </a:spcBef>
              <a:buFont typeface="Arial"/>
              <a:buChar char="•"/>
              <a:tabLst>
                <a:tab pos="243204" algn="l"/>
              </a:tabLst>
            </a:pP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Önde</a:t>
            </a:r>
            <a:r>
              <a:rPr sz="2400" dirty="0">
                <a:latin typeface="Times New Roman"/>
                <a:cs typeface="Times New Roman"/>
              </a:rPr>
              <a:t>;</a:t>
            </a:r>
          </a:p>
          <a:p>
            <a:pPr marL="242570">
              <a:lnSpc>
                <a:spcPts val="2305"/>
              </a:lnSpc>
            </a:pPr>
            <a:r>
              <a:rPr sz="2400" spc="-80" dirty="0">
                <a:latin typeface="Times New Roman"/>
                <a:cs typeface="Times New Roman"/>
              </a:rPr>
              <a:t>v. </a:t>
            </a:r>
            <a:r>
              <a:rPr sz="2400" spc="-5" dirty="0">
                <a:latin typeface="Times New Roman"/>
                <a:cs typeface="Times New Roman"/>
              </a:rPr>
              <a:t>supratrochlearis</a:t>
            </a:r>
            <a:r>
              <a:rPr sz="2400" spc="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</a:t>
            </a:r>
          </a:p>
          <a:p>
            <a:pPr marL="241935" marR="5450840">
              <a:lnSpc>
                <a:spcPct val="80000"/>
              </a:lnSpc>
              <a:spcBef>
                <a:spcPts val="285"/>
              </a:spcBef>
            </a:pPr>
            <a:r>
              <a:rPr sz="2400" spc="-80" dirty="0">
                <a:latin typeface="Times New Roman"/>
                <a:cs typeface="Times New Roman"/>
              </a:rPr>
              <a:t>v. </a:t>
            </a:r>
            <a:r>
              <a:rPr sz="2400" spc="-5" dirty="0">
                <a:latin typeface="Times New Roman"/>
                <a:cs typeface="Times New Roman"/>
              </a:rPr>
              <a:t>supraorbitalis ile  anastamozlara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sahiptir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200" dirty="0">
              <a:latin typeface="Times New Roman"/>
              <a:cs typeface="Times New Roman"/>
            </a:endParaRPr>
          </a:p>
          <a:p>
            <a:pPr marL="241935" indent="-229235">
              <a:lnSpc>
                <a:spcPct val="100000"/>
              </a:lnSpc>
              <a:buFont typeface="Arial"/>
              <a:buChar char="•"/>
              <a:tabLst>
                <a:tab pos="242570" algn="l"/>
              </a:tabLst>
            </a:pPr>
            <a:r>
              <a:rPr sz="2400" spc="-5" dirty="0">
                <a:latin typeface="Times New Roman"/>
                <a:cs typeface="Times New Roman"/>
              </a:rPr>
              <a:t>M. temporalis’i drene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eder.</a:t>
            </a:r>
            <a:endParaRPr sz="2400" dirty="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2300"/>
              </a:lnSpc>
              <a:spcBef>
                <a:spcPts val="985"/>
              </a:spcBef>
              <a:buFont typeface="Arial"/>
              <a:buChar char="•"/>
              <a:tabLst>
                <a:tab pos="241935" algn="l"/>
              </a:tabLst>
            </a:pPr>
            <a:r>
              <a:rPr sz="2400" spc="-160" dirty="0">
                <a:latin typeface="Times New Roman"/>
                <a:cs typeface="Times New Roman"/>
              </a:rPr>
              <a:t>V. </a:t>
            </a:r>
            <a:r>
              <a:rPr sz="2400" spc="-5" dirty="0">
                <a:latin typeface="Times New Roman"/>
                <a:cs typeface="Times New Roman"/>
              </a:rPr>
              <a:t>temporalis media dalını alıp arcus zygomaticus’u çaprazladıktan  sonra gl. parotidea içine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girer.</a:t>
            </a:r>
            <a:endParaRPr sz="24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44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Burada </a:t>
            </a:r>
            <a:r>
              <a:rPr sz="2400" spc="-80" dirty="0">
                <a:latin typeface="Times New Roman"/>
                <a:cs typeface="Times New Roman"/>
              </a:rPr>
              <a:t>v. </a:t>
            </a:r>
            <a:r>
              <a:rPr sz="2400" spc="-5" dirty="0">
                <a:latin typeface="Times New Roman"/>
                <a:cs typeface="Times New Roman"/>
              </a:rPr>
              <a:t>maxillaris ile birleşerek </a:t>
            </a:r>
            <a:r>
              <a:rPr sz="2400" spc="-80" dirty="0">
                <a:latin typeface="Times New Roman"/>
                <a:cs typeface="Times New Roman"/>
              </a:rPr>
              <a:t>v. </a:t>
            </a:r>
            <a:r>
              <a:rPr sz="2400" spc="-5" dirty="0">
                <a:latin typeface="Times New Roman"/>
                <a:cs typeface="Times New Roman"/>
              </a:rPr>
              <a:t>retromandibularis’i</a:t>
            </a:r>
            <a:r>
              <a:rPr sz="2400" spc="114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oluşturur.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7627" y="134721"/>
            <a:ext cx="592645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latin typeface="Times New Roman"/>
                <a:cs typeface="Times New Roman"/>
              </a:rPr>
              <a:t>2- </a:t>
            </a:r>
            <a:r>
              <a:rPr spc="-275" dirty="0"/>
              <a:t>Regio </a:t>
            </a:r>
            <a:r>
              <a:rPr spc="-290" dirty="0"/>
              <a:t>temporalis </a:t>
            </a:r>
            <a:r>
              <a:rPr spc="-295" dirty="0"/>
              <a:t>(Şakak</a:t>
            </a:r>
            <a:r>
              <a:rPr spc="-490" dirty="0"/>
              <a:t> </a:t>
            </a:r>
            <a:r>
              <a:rPr spc="-265" dirty="0"/>
              <a:t>bölgesi)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644" y="1070038"/>
            <a:ext cx="11477956" cy="38882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6865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ED7D31"/>
                </a:solidFill>
                <a:latin typeface="Times New Roman"/>
                <a:cs typeface="Times New Roman"/>
              </a:rPr>
              <a:t>N. Auriculotemporalis</a:t>
            </a:r>
            <a:r>
              <a:rPr sz="2400" b="1" spc="-140" dirty="0">
                <a:solidFill>
                  <a:srgbClr val="ED7D31"/>
                </a:solidFill>
                <a:latin typeface="Times New Roman"/>
                <a:cs typeface="Times New Roman"/>
              </a:rPr>
              <a:t> </a:t>
            </a:r>
            <a:r>
              <a:rPr sz="2400" b="1" spc="-30" dirty="0">
                <a:solidFill>
                  <a:srgbClr val="ED7D31"/>
                </a:solidFill>
                <a:latin typeface="Times New Roman"/>
                <a:cs typeface="Times New Roman"/>
              </a:rPr>
              <a:t>(CNV-3)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7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N. mandibularis’in arka kütüğünden çıkar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4000" dirty="0">
              <a:latin typeface="Times New Roman"/>
              <a:cs typeface="Times New Roman"/>
            </a:endParaRPr>
          </a:p>
          <a:p>
            <a:pPr marL="241300" marR="151130" indent="-228600">
              <a:lnSpc>
                <a:spcPts val="259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A. meningea madia’yı bir halka şeklinde  sardıktan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sonra</a:t>
            </a:r>
            <a:endParaRPr sz="2400" dirty="0">
              <a:latin typeface="Times New Roman"/>
              <a:cs typeface="Times New Roman"/>
            </a:endParaRPr>
          </a:p>
          <a:p>
            <a:pPr marL="241300" marR="209550">
              <a:lnSpc>
                <a:spcPts val="2590"/>
              </a:lnSpc>
              <a:spcBef>
                <a:spcPts val="5"/>
              </a:spcBef>
            </a:pPr>
            <a:r>
              <a:rPr sz="2400" spc="-5" dirty="0">
                <a:latin typeface="Times New Roman"/>
                <a:cs typeface="Times New Roman"/>
              </a:rPr>
              <a:t>m. pterygoideus lateralis’in iç </a:t>
            </a:r>
            <a:r>
              <a:rPr sz="2400" dirty="0">
                <a:latin typeface="Times New Roman"/>
                <a:cs typeface="Times New Roman"/>
              </a:rPr>
              <a:t>yüzünden  </a:t>
            </a:r>
            <a:r>
              <a:rPr sz="2400" spc="-5" dirty="0">
                <a:latin typeface="Times New Roman"/>
                <a:cs typeface="Times New Roman"/>
              </a:rPr>
              <a:t>geriye doğru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uzanır.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 dirty="0">
              <a:latin typeface="Times New Roman"/>
              <a:cs typeface="Times New Roman"/>
            </a:endParaRPr>
          </a:p>
          <a:p>
            <a:pPr marL="241300" marR="844550" indent="-228600">
              <a:lnSpc>
                <a:spcPts val="2590"/>
              </a:lnSpc>
              <a:spcBef>
                <a:spcPts val="160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Lig. sphenomandibulare ile collum  mandibula arasından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geçip</a:t>
            </a:r>
            <a:endParaRPr sz="2400" dirty="0">
              <a:latin typeface="Times New Roman"/>
              <a:cs typeface="Times New Roman"/>
            </a:endParaRPr>
          </a:p>
          <a:p>
            <a:pPr marL="241300" marR="293370">
              <a:lnSpc>
                <a:spcPts val="2590"/>
              </a:lnSpc>
              <a:spcBef>
                <a:spcPts val="5"/>
              </a:spcBef>
            </a:pPr>
            <a:r>
              <a:rPr sz="2400" spc="-5" dirty="0">
                <a:latin typeface="Times New Roman"/>
                <a:cs typeface="Times New Roman"/>
              </a:rPr>
              <a:t>art. temporomandibularis’in arkasından  yukarıya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yönelir.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7627" y="134721"/>
            <a:ext cx="592645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latin typeface="Times New Roman"/>
                <a:cs typeface="Times New Roman"/>
              </a:rPr>
              <a:t>2- </a:t>
            </a:r>
            <a:r>
              <a:rPr spc="-275" dirty="0"/>
              <a:t>Regio </a:t>
            </a:r>
            <a:r>
              <a:rPr spc="-290" dirty="0"/>
              <a:t>temporalis </a:t>
            </a:r>
            <a:r>
              <a:rPr spc="-295" dirty="0"/>
              <a:t>(Şakak</a:t>
            </a:r>
            <a:r>
              <a:rPr spc="-490" dirty="0"/>
              <a:t> </a:t>
            </a:r>
            <a:r>
              <a:rPr spc="-265" dirty="0"/>
              <a:t>bölgesi)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80644" y="1204976"/>
            <a:ext cx="11782756" cy="38908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6865">
              <a:lnSpc>
                <a:spcPct val="100000"/>
              </a:lnSpc>
              <a:spcBef>
                <a:spcPts val="100"/>
              </a:spcBef>
            </a:pPr>
            <a:r>
              <a:rPr sz="2000" b="1" spc="-5" dirty="0">
                <a:solidFill>
                  <a:srgbClr val="ED7D31"/>
                </a:solidFill>
                <a:latin typeface="Times New Roman"/>
                <a:cs typeface="Times New Roman"/>
              </a:rPr>
              <a:t>N.</a:t>
            </a:r>
            <a:r>
              <a:rPr sz="2000" b="1" dirty="0">
                <a:solidFill>
                  <a:srgbClr val="ED7D31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ED7D31"/>
                </a:solidFill>
                <a:latin typeface="Times New Roman"/>
                <a:cs typeface="Times New Roman"/>
              </a:rPr>
              <a:t>Auriculotemporalis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700" dirty="0">
              <a:latin typeface="Times New Roman"/>
              <a:cs typeface="Times New Roman"/>
            </a:endParaRPr>
          </a:p>
          <a:p>
            <a:pPr marL="241300" indent="-228600">
              <a:lnSpc>
                <a:spcPts val="2735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Gl. parotidea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içinden</a:t>
            </a:r>
            <a:endParaRPr sz="2400" dirty="0">
              <a:latin typeface="Times New Roman"/>
              <a:cs typeface="Times New Roman"/>
            </a:endParaRPr>
          </a:p>
          <a:p>
            <a:pPr marL="241300" marR="219710">
              <a:lnSpc>
                <a:spcPts val="2590"/>
              </a:lnSpc>
              <a:spcBef>
                <a:spcPts val="185"/>
              </a:spcBef>
              <a:tabLst>
                <a:tab pos="4235450" algn="l"/>
              </a:tabLst>
            </a:pPr>
            <a:r>
              <a:rPr sz="2400" dirty="0">
                <a:latin typeface="Times New Roman"/>
                <a:cs typeface="Times New Roman"/>
              </a:rPr>
              <a:t>a. </a:t>
            </a:r>
            <a:r>
              <a:rPr sz="2400" spc="-80" dirty="0">
                <a:latin typeface="Times New Roman"/>
                <a:cs typeface="Times New Roman"/>
              </a:rPr>
              <a:t>v.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temporalis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superficialis’ler	ile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birlikte  geçerek regio temporalis’e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ulaşır.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37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Gl. parotidea içinde </a:t>
            </a:r>
            <a:r>
              <a:rPr sz="2400" spc="-5" dirty="0">
                <a:solidFill>
                  <a:srgbClr val="ED7D31"/>
                </a:solidFill>
                <a:latin typeface="Times New Roman"/>
                <a:cs typeface="Times New Roman"/>
              </a:rPr>
              <a:t>sekretomotor lifler</a:t>
            </a:r>
            <a:r>
              <a:rPr sz="2400" spc="-40" dirty="0">
                <a:solidFill>
                  <a:srgbClr val="ED7D31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verir.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4000" dirty="0">
              <a:latin typeface="Times New Roman"/>
              <a:cs typeface="Times New Roman"/>
            </a:endParaRPr>
          </a:p>
          <a:p>
            <a:pPr marL="241300" marR="375285" indent="-228600">
              <a:lnSpc>
                <a:spcPts val="259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A. </a:t>
            </a:r>
            <a:r>
              <a:rPr sz="2400" spc="-80" dirty="0">
                <a:latin typeface="Times New Roman"/>
                <a:cs typeface="Times New Roman"/>
              </a:rPr>
              <a:t>v. </a:t>
            </a:r>
            <a:r>
              <a:rPr sz="2400" spc="-5" dirty="0">
                <a:latin typeface="Times New Roman"/>
                <a:cs typeface="Times New Roman"/>
              </a:rPr>
              <a:t>temporalis superficialis’lere eşlik  ederek giden </a:t>
            </a:r>
            <a:r>
              <a:rPr sz="2400" dirty="0">
                <a:latin typeface="Times New Roman"/>
                <a:cs typeface="Times New Roman"/>
              </a:rPr>
              <a:t>duyusal </a:t>
            </a:r>
            <a:r>
              <a:rPr sz="2400" spc="-5" dirty="0">
                <a:latin typeface="Times New Roman"/>
                <a:cs typeface="Times New Roman"/>
              </a:rPr>
              <a:t>dalları </a:t>
            </a:r>
            <a:r>
              <a:rPr sz="2400" dirty="0">
                <a:latin typeface="Times New Roman"/>
                <a:cs typeface="Times New Roman"/>
              </a:rPr>
              <a:t>da </a:t>
            </a:r>
            <a:r>
              <a:rPr sz="2400" spc="-25" dirty="0">
                <a:latin typeface="Times New Roman"/>
                <a:cs typeface="Times New Roman"/>
              </a:rPr>
              <a:t>vardır. </a:t>
            </a:r>
            <a:r>
              <a:rPr sz="2400" dirty="0">
                <a:latin typeface="Times New Roman"/>
                <a:cs typeface="Times New Roman"/>
              </a:rPr>
              <a:t>Bu  </a:t>
            </a:r>
            <a:r>
              <a:rPr sz="2400" spc="-5" dirty="0">
                <a:latin typeface="Times New Roman"/>
                <a:cs typeface="Times New Roman"/>
              </a:rPr>
              <a:t>dallara</a:t>
            </a:r>
            <a:endParaRPr sz="2400" dirty="0">
              <a:latin typeface="Times New Roman"/>
              <a:cs typeface="Times New Roman"/>
            </a:endParaRPr>
          </a:p>
          <a:p>
            <a:pPr marL="241300">
              <a:lnSpc>
                <a:spcPts val="2560"/>
              </a:lnSpc>
            </a:pPr>
            <a:r>
              <a:rPr sz="2400" spc="-50" dirty="0">
                <a:solidFill>
                  <a:srgbClr val="ED7D31"/>
                </a:solidFill>
                <a:latin typeface="Times New Roman"/>
                <a:cs typeface="Times New Roman"/>
              </a:rPr>
              <a:t>rr. </a:t>
            </a:r>
            <a:r>
              <a:rPr sz="2400" spc="-5" dirty="0">
                <a:solidFill>
                  <a:srgbClr val="ED7D31"/>
                </a:solidFill>
                <a:latin typeface="Times New Roman"/>
                <a:cs typeface="Times New Roman"/>
              </a:rPr>
              <a:t>temporales superficiales</a:t>
            </a:r>
            <a:r>
              <a:rPr sz="2400" spc="30" dirty="0">
                <a:solidFill>
                  <a:srgbClr val="ED7D31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denir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7627" y="134721"/>
            <a:ext cx="592645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latin typeface="Times New Roman"/>
                <a:cs typeface="Times New Roman"/>
              </a:rPr>
              <a:t>2- </a:t>
            </a:r>
            <a:r>
              <a:rPr spc="-275" dirty="0"/>
              <a:t>Regio </a:t>
            </a:r>
            <a:r>
              <a:rPr spc="-290" dirty="0"/>
              <a:t>temporalis </a:t>
            </a:r>
            <a:r>
              <a:rPr spc="-295" dirty="0"/>
              <a:t>(Şakak</a:t>
            </a:r>
            <a:r>
              <a:rPr spc="-490" dirty="0"/>
              <a:t> </a:t>
            </a:r>
            <a:r>
              <a:rPr spc="-265" dirty="0"/>
              <a:t>bölgesi)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80339" y="1662176"/>
            <a:ext cx="5563235" cy="3129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solidFill>
                  <a:srgbClr val="CC0000"/>
                </a:solidFill>
                <a:latin typeface="Times New Roman"/>
                <a:cs typeface="Times New Roman"/>
              </a:rPr>
              <a:t>Aponeurotik</a:t>
            </a:r>
            <a:r>
              <a:rPr sz="2400" b="1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CC0000"/>
                </a:solidFill>
                <a:latin typeface="Times New Roman"/>
                <a:cs typeface="Times New Roman"/>
              </a:rPr>
              <a:t>tabaka: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7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Galea aponeurotica’nın devamı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şeklindedir.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har char="•"/>
            </a:pPr>
            <a:endParaRPr sz="37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İnce bir</a:t>
            </a:r>
            <a:r>
              <a:rPr sz="2400" spc="-15" dirty="0">
                <a:latin typeface="Times New Roman"/>
                <a:cs typeface="Times New Roman"/>
              </a:rPr>
              <a:t> tabakadır.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har char="•"/>
            </a:pPr>
            <a:endParaRPr sz="37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Bölgenin 1/3 üst bölümünde</a:t>
            </a:r>
            <a:r>
              <a:rPr sz="2400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solidFill>
                  <a:srgbClr val="FF0000"/>
                </a:solidFill>
                <a:latin typeface="Times New Roman"/>
                <a:cs typeface="Times New Roman"/>
              </a:rPr>
              <a:t>bulunur</a:t>
            </a:r>
            <a:r>
              <a:rPr sz="2400" spc="-20" dirty="0">
                <a:latin typeface="Times New Roman"/>
                <a:cs typeface="Times New Roman"/>
              </a:rPr>
              <a:t>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7627" y="134721"/>
            <a:ext cx="592645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latin typeface="Times New Roman"/>
                <a:cs typeface="Times New Roman"/>
              </a:rPr>
              <a:t>2- </a:t>
            </a:r>
            <a:r>
              <a:rPr spc="-275" dirty="0"/>
              <a:t>Regio </a:t>
            </a:r>
            <a:r>
              <a:rPr spc="-290" dirty="0"/>
              <a:t>temporalis </a:t>
            </a:r>
            <a:r>
              <a:rPr spc="-295" dirty="0"/>
              <a:t>(Şakak</a:t>
            </a:r>
            <a:r>
              <a:rPr spc="-490" dirty="0"/>
              <a:t> </a:t>
            </a:r>
            <a:r>
              <a:rPr spc="-265" dirty="0"/>
              <a:t>bölgesi)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13676" y="698373"/>
            <a:ext cx="11825923" cy="4131259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815"/>
              </a:spcBef>
            </a:pP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Fascia</a:t>
            </a:r>
            <a:r>
              <a:rPr sz="2400" spc="-1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temporalis</a:t>
            </a:r>
            <a:endParaRPr sz="2400" dirty="0">
              <a:latin typeface="Times New Roman"/>
              <a:cs typeface="Times New Roman"/>
            </a:endParaRPr>
          </a:p>
          <a:p>
            <a:pPr marL="241300" marR="617855" indent="-228600">
              <a:lnSpc>
                <a:spcPts val="2590"/>
              </a:lnSpc>
              <a:spcBef>
                <a:spcPts val="1040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Aponeurotik tabaka </a:t>
            </a:r>
            <a:r>
              <a:rPr sz="2400" dirty="0">
                <a:latin typeface="Times New Roman"/>
                <a:cs typeface="Times New Roman"/>
              </a:rPr>
              <a:t>ve onun </a:t>
            </a:r>
            <a:r>
              <a:rPr sz="2400" spc="-5" dirty="0">
                <a:latin typeface="Times New Roman"/>
                <a:cs typeface="Times New Roman"/>
              </a:rPr>
              <a:t>devamı olan  </a:t>
            </a:r>
            <a:r>
              <a:rPr sz="2400" dirty="0">
                <a:latin typeface="Times New Roman"/>
                <a:cs typeface="Times New Roman"/>
              </a:rPr>
              <a:t>gevşek bağ dokusunun </a:t>
            </a:r>
            <a:r>
              <a:rPr sz="2400" spc="-5" dirty="0">
                <a:latin typeface="Times New Roman"/>
                <a:cs typeface="Times New Roman"/>
              </a:rPr>
              <a:t>derininde </a:t>
            </a:r>
            <a:r>
              <a:rPr sz="2400" dirty="0">
                <a:latin typeface="Times New Roman"/>
                <a:cs typeface="Times New Roman"/>
              </a:rPr>
              <a:t>yer </a:t>
            </a:r>
            <a:r>
              <a:rPr sz="2400" spc="-5" dirty="0">
                <a:latin typeface="Times New Roman"/>
                <a:cs typeface="Times New Roman"/>
              </a:rPr>
              <a:t>alır</a:t>
            </a:r>
            <a:r>
              <a:rPr sz="2400" spc="-1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  </a:t>
            </a:r>
            <a:r>
              <a:rPr sz="2400" spc="-15" dirty="0">
                <a:latin typeface="Times New Roman"/>
                <a:cs typeface="Times New Roman"/>
              </a:rPr>
              <a:t>sağlamdır.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600" dirty="0">
              <a:latin typeface="Times New Roman"/>
              <a:cs typeface="Times New Roman"/>
            </a:endParaRPr>
          </a:p>
          <a:p>
            <a:pPr marL="241300" marR="524510" indent="-228600">
              <a:lnSpc>
                <a:spcPts val="2590"/>
              </a:lnSpc>
              <a:spcBef>
                <a:spcPts val="160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35" dirty="0">
                <a:latin typeface="Times New Roman"/>
                <a:cs typeface="Times New Roman"/>
              </a:rPr>
              <a:t>Yukarıda </a:t>
            </a:r>
            <a:r>
              <a:rPr sz="2400" spc="-5" dirty="0">
                <a:latin typeface="Times New Roman"/>
                <a:cs typeface="Times New Roman"/>
              </a:rPr>
              <a:t>linea temporalis </a:t>
            </a:r>
            <a:r>
              <a:rPr sz="2400" spc="5" dirty="0">
                <a:latin typeface="Times New Roman"/>
                <a:cs typeface="Times New Roman"/>
              </a:rPr>
              <a:t>superior’a </a:t>
            </a:r>
            <a:r>
              <a:rPr sz="2400" spc="-5" dirty="0">
                <a:latin typeface="Times New Roman"/>
                <a:cs typeface="Times New Roman"/>
              </a:rPr>
              <a:t>tutunur  </a:t>
            </a:r>
            <a:r>
              <a:rPr sz="2400" dirty="0">
                <a:latin typeface="Times New Roman"/>
                <a:cs typeface="Times New Roman"/>
              </a:rPr>
              <a:t>ve</a:t>
            </a:r>
          </a:p>
          <a:p>
            <a:pPr marL="240665" marR="3175000">
              <a:lnSpc>
                <a:spcPts val="2590"/>
              </a:lnSpc>
              <a:spcBef>
                <a:spcPts val="5"/>
              </a:spcBef>
            </a:pP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lamina superficialis</a:t>
            </a:r>
            <a:r>
              <a:rPr sz="2400" spc="-8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 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lamina</a:t>
            </a:r>
            <a:r>
              <a:rPr sz="2400" spc="-3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profunda</a:t>
            </a:r>
            <a:r>
              <a:rPr lang="tr-TR" sz="240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 err="1">
                <a:latin typeface="Times New Roman"/>
                <a:cs typeface="Times New Roman"/>
              </a:rPr>
              <a:t>olarak</a:t>
            </a:r>
            <a:r>
              <a:rPr sz="2400" spc="-5" dirty="0">
                <a:latin typeface="Times New Roman"/>
                <a:cs typeface="Times New Roman"/>
              </a:rPr>
              <a:t> iki yaprağa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ayrılır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 dirty="0">
              <a:latin typeface="Times New Roman"/>
              <a:cs typeface="Times New Roman"/>
            </a:endParaRPr>
          </a:p>
          <a:p>
            <a:pPr marL="241300" marR="618490" indent="-228600">
              <a:lnSpc>
                <a:spcPts val="2590"/>
              </a:lnSpc>
              <a:spcBef>
                <a:spcPts val="1645"/>
              </a:spcBef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latin typeface="Times New Roman"/>
                <a:cs typeface="Times New Roman"/>
              </a:rPr>
              <a:t>Bu </a:t>
            </a:r>
            <a:r>
              <a:rPr sz="2400" spc="-5" dirty="0">
                <a:latin typeface="Times New Roman"/>
                <a:cs typeface="Times New Roman"/>
              </a:rPr>
              <a:t>yapraklar aşağıda arcus zygomaticus’un  iç </a:t>
            </a:r>
            <a:r>
              <a:rPr sz="2400" dirty="0">
                <a:latin typeface="Times New Roman"/>
                <a:cs typeface="Times New Roman"/>
              </a:rPr>
              <a:t>ve </a:t>
            </a:r>
            <a:r>
              <a:rPr sz="2400" spc="-5" dirty="0">
                <a:latin typeface="Times New Roman"/>
                <a:cs typeface="Times New Roman"/>
              </a:rPr>
              <a:t>dış kenarlarına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tutunur.</a:t>
            </a:r>
            <a:endParaRPr sz="2400" dirty="0">
              <a:latin typeface="Times New Roman"/>
              <a:cs typeface="Times New Roman"/>
            </a:endParaRPr>
          </a:p>
          <a:p>
            <a:pPr marL="456565">
              <a:lnSpc>
                <a:spcPct val="100000"/>
              </a:lnSpc>
              <a:spcBef>
                <a:spcPts val="2190"/>
              </a:spcBef>
            </a:pPr>
            <a:r>
              <a:rPr sz="2400" spc="-5" dirty="0">
                <a:latin typeface="Times New Roman"/>
                <a:cs typeface="Times New Roman"/>
              </a:rPr>
              <a:t>İki yaprak arasında gözeli </a:t>
            </a:r>
            <a:r>
              <a:rPr sz="2400" dirty="0">
                <a:latin typeface="Times New Roman"/>
                <a:cs typeface="Times New Roman"/>
              </a:rPr>
              <a:t>yağ dokusu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bulunur.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7627" y="134721"/>
            <a:ext cx="592645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latin typeface="Times New Roman"/>
                <a:cs typeface="Times New Roman"/>
              </a:rPr>
              <a:t>2- </a:t>
            </a:r>
            <a:r>
              <a:rPr spc="-275" dirty="0"/>
              <a:t>Regio </a:t>
            </a:r>
            <a:r>
              <a:rPr spc="-290" dirty="0"/>
              <a:t>temporalis </a:t>
            </a:r>
            <a:r>
              <a:rPr spc="-295" dirty="0"/>
              <a:t>(Şakak</a:t>
            </a:r>
            <a:r>
              <a:rPr spc="-490" dirty="0"/>
              <a:t> </a:t>
            </a:r>
            <a:r>
              <a:rPr spc="-265" dirty="0"/>
              <a:t>bölgesi)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86372" y="823976"/>
            <a:ext cx="5438140" cy="5623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223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Fascia</a:t>
            </a:r>
            <a:r>
              <a:rPr sz="2400" spc="-1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temporalis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 marL="621665" marR="5080" indent="-609600" algn="just">
              <a:lnSpc>
                <a:spcPts val="2590"/>
              </a:lnSpc>
              <a:spcBef>
                <a:spcPts val="1645"/>
              </a:spcBef>
              <a:buFont typeface="Arial"/>
              <a:buChar char="•"/>
              <a:tabLst>
                <a:tab pos="622300" algn="l"/>
              </a:tabLst>
            </a:pPr>
            <a:r>
              <a:rPr sz="2400" spc="-5" dirty="0">
                <a:latin typeface="Times New Roman"/>
                <a:cs typeface="Times New Roman"/>
              </a:rPr>
              <a:t>Lamina profunda’nın derininde, lamina  ile kemik katı arasında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osteo-fibroz bir  loj (temporal loj-şakak evi)</a:t>
            </a:r>
            <a:r>
              <a:rPr sz="2400" spc="-5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oluşur.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3700">
              <a:latin typeface="Times New Roman"/>
              <a:cs typeface="Times New Roman"/>
            </a:endParaRPr>
          </a:p>
          <a:p>
            <a:pPr marL="622300" indent="-610235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622300" algn="l"/>
                <a:tab pos="622935" algn="l"/>
              </a:tabLst>
            </a:pPr>
            <a:r>
              <a:rPr sz="2400" b="1" u="heavy" spc="-3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Temporal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loj</a:t>
            </a:r>
            <a:r>
              <a:rPr sz="2400" b="1" u="heavy" spc="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oluşumları:</a:t>
            </a:r>
            <a:endParaRPr sz="2400">
              <a:latin typeface="Times New Roman"/>
              <a:cs typeface="Times New Roman"/>
            </a:endParaRPr>
          </a:p>
          <a:p>
            <a:pPr marL="1003300" lvl="1" indent="-534035">
              <a:lnSpc>
                <a:spcPct val="100000"/>
              </a:lnSpc>
              <a:spcBef>
                <a:spcPts val="209"/>
              </a:spcBef>
              <a:buAutoNum type="arabicPeriod"/>
              <a:tabLst>
                <a:tab pos="1003300" algn="l"/>
                <a:tab pos="1003935" algn="l"/>
              </a:tabLst>
            </a:pPr>
            <a:r>
              <a:rPr sz="2400" spc="-5" dirty="0">
                <a:latin typeface="Times New Roman"/>
                <a:cs typeface="Times New Roman"/>
              </a:rPr>
              <a:t>M. temporalis</a:t>
            </a:r>
            <a:endParaRPr sz="2400">
              <a:latin typeface="Times New Roman"/>
              <a:cs typeface="Times New Roman"/>
            </a:endParaRPr>
          </a:p>
          <a:p>
            <a:pPr marL="1003300" lvl="1" indent="-534035">
              <a:lnSpc>
                <a:spcPct val="100000"/>
              </a:lnSpc>
              <a:spcBef>
                <a:spcPts val="215"/>
              </a:spcBef>
              <a:buAutoNum type="arabicPeriod"/>
              <a:tabLst>
                <a:tab pos="1003300" algn="l"/>
                <a:tab pos="1003935" algn="l"/>
              </a:tabLst>
            </a:pPr>
            <a:r>
              <a:rPr sz="2400" spc="-5" dirty="0">
                <a:latin typeface="Times New Roman"/>
                <a:cs typeface="Times New Roman"/>
              </a:rPr>
              <a:t>Bölgenin damar </a:t>
            </a:r>
            <a:r>
              <a:rPr sz="2400" dirty="0">
                <a:latin typeface="Times New Roman"/>
                <a:cs typeface="Times New Roman"/>
              </a:rPr>
              <a:t>ve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sinirleri</a:t>
            </a:r>
            <a:endParaRPr sz="2400">
              <a:latin typeface="Times New Roman"/>
              <a:cs typeface="Times New Roman"/>
            </a:endParaRPr>
          </a:p>
          <a:p>
            <a:pPr marL="1003300" lvl="1" indent="-534035">
              <a:lnSpc>
                <a:spcPct val="100000"/>
              </a:lnSpc>
              <a:spcBef>
                <a:spcPts val="210"/>
              </a:spcBef>
              <a:buAutoNum type="arabicPeriod"/>
              <a:tabLst>
                <a:tab pos="1003300" algn="l"/>
                <a:tab pos="1003935" algn="l"/>
              </a:tabLst>
            </a:pPr>
            <a:r>
              <a:rPr sz="2400" spc="-5" dirty="0">
                <a:latin typeface="Times New Roman"/>
                <a:cs typeface="Times New Roman"/>
              </a:rPr>
              <a:t>Subaponeurotik </a:t>
            </a:r>
            <a:r>
              <a:rPr sz="2400" dirty="0">
                <a:latin typeface="Times New Roman"/>
                <a:cs typeface="Times New Roman"/>
              </a:rPr>
              <a:t>yağ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dokusu</a:t>
            </a:r>
            <a:endParaRPr sz="24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buFont typeface="Times New Roman"/>
              <a:buAutoNum type="arabicPeriod"/>
            </a:pPr>
            <a:endParaRPr sz="2600">
              <a:latin typeface="Times New Roman"/>
              <a:cs typeface="Times New Roman"/>
            </a:endParaRPr>
          </a:p>
          <a:p>
            <a:pPr marL="621665" marR="306705" indent="-609600">
              <a:lnSpc>
                <a:spcPts val="2590"/>
              </a:lnSpc>
              <a:spcBef>
                <a:spcPts val="1639"/>
              </a:spcBef>
              <a:buFont typeface="Arial"/>
              <a:buChar char="•"/>
              <a:tabLst>
                <a:tab pos="622300" algn="l"/>
                <a:tab pos="622935" algn="l"/>
                <a:tab pos="2148840" algn="l"/>
              </a:tabLst>
            </a:pPr>
            <a:r>
              <a:rPr sz="2400" spc="-25" dirty="0">
                <a:latin typeface="Times New Roman"/>
                <a:cs typeface="Times New Roman"/>
              </a:rPr>
              <a:t>Temporal </a:t>
            </a:r>
            <a:r>
              <a:rPr sz="2400" spc="-5" dirty="0">
                <a:latin typeface="Times New Roman"/>
                <a:cs typeface="Times New Roman"/>
              </a:rPr>
              <a:t>loj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orificium zygomaticum </a:t>
            </a:r>
            <a:r>
              <a:rPr sz="2400" spc="-5" dirty="0">
                <a:latin typeface="Times New Roman"/>
                <a:cs typeface="Times New Roman"/>
              </a:rPr>
              <a:t> aracılığı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ile	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fossa infratemporalis’e 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bağlanır.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7627" y="134721"/>
            <a:ext cx="592645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latin typeface="Times New Roman"/>
                <a:cs typeface="Times New Roman"/>
              </a:rPr>
              <a:t>2- </a:t>
            </a:r>
            <a:r>
              <a:rPr spc="-275" dirty="0"/>
              <a:t>Regio </a:t>
            </a:r>
            <a:r>
              <a:rPr spc="-290" dirty="0"/>
              <a:t>temporalis </a:t>
            </a:r>
            <a:r>
              <a:rPr spc="-295" dirty="0"/>
              <a:t>(Şakak</a:t>
            </a:r>
            <a:r>
              <a:rPr spc="-490" dirty="0"/>
              <a:t> </a:t>
            </a:r>
            <a:r>
              <a:rPr spc="-265" dirty="0"/>
              <a:t>bölgesi)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8589" y="117157"/>
            <a:ext cx="532638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solidFill>
                  <a:srgbClr val="C00000"/>
                </a:solidFill>
                <a:latin typeface="Times New Roman"/>
                <a:cs typeface="Times New Roman"/>
              </a:rPr>
              <a:t>1- </a:t>
            </a:r>
            <a:r>
              <a:rPr spc="-275" dirty="0">
                <a:solidFill>
                  <a:srgbClr val="C00000"/>
                </a:solidFill>
              </a:rPr>
              <a:t>Regio</a:t>
            </a:r>
            <a:r>
              <a:rPr spc="65" dirty="0">
                <a:solidFill>
                  <a:srgbClr val="C00000"/>
                </a:solidFill>
              </a:rPr>
              <a:t> </a:t>
            </a:r>
            <a:r>
              <a:rPr spc="-240" dirty="0">
                <a:solidFill>
                  <a:srgbClr val="C00000"/>
                </a:solidFill>
              </a:rPr>
              <a:t>frontoparietooccipitalis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8181" y="782764"/>
            <a:ext cx="10361219" cy="433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02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Yüzeyel Buluş</a:t>
            </a:r>
            <a:r>
              <a:rPr sz="2400" b="1" spc="-1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noktaları</a:t>
            </a:r>
            <a:endParaRPr sz="2400" dirty="0">
              <a:latin typeface="Times New Roman"/>
              <a:cs typeface="Times New Roman"/>
            </a:endParaRPr>
          </a:p>
          <a:p>
            <a:pPr marL="615950" indent="-286385">
              <a:lnSpc>
                <a:spcPct val="100000"/>
              </a:lnSpc>
              <a:buFont typeface="Wingdings"/>
              <a:buChar char=""/>
              <a:tabLst>
                <a:tab pos="615950" algn="l"/>
                <a:tab pos="616585" algn="l"/>
              </a:tabLst>
            </a:pPr>
            <a:r>
              <a:rPr sz="2400" spc="-5" dirty="0">
                <a:latin typeface="Times New Roman"/>
                <a:cs typeface="Times New Roman"/>
              </a:rPr>
              <a:t>inion,</a:t>
            </a:r>
            <a:endParaRPr sz="2400" dirty="0">
              <a:latin typeface="Times New Roman"/>
              <a:cs typeface="Times New Roman"/>
            </a:endParaRPr>
          </a:p>
          <a:p>
            <a:pPr marL="615950" indent="-286385">
              <a:lnSpc>
                <a:spcPct val="100000"/>
              </a:lnSpc>
              <a:buFont typeface="Wingdings"/>
              <a:buChar char=""/>
              <a:tabLst>
                <a:tab pos="615950" algn="l"/>
                <a:tab pos="616585" algn="l"/>
              </a:tabLst>
            </a:pPr>
            <a:r>
              <a:rPr sz="2400" spc="-5" dirty="0">
                <a:latin typeface="Times New Roman"/>
                <a:cs typeface="Times New Roman"/>
              </a:rPr>
              <a:t>vertex,</a:t>
            </a:r>
            <a:endParaRPr sz="2400" dirty="0">
              <a:latin typeface="Times New Roman"/>
              <a:cs typeface="Times New Roman"/>
            </a:endParaRPr>
          </a:p>
          <a:p>
            <a:pPr marL="615950" indent="-286385">
              <a:lnSpc>
                <a:spcPct val="100000"/>
              </a:lnSpc>
              <a:buFont typeface="Wingdings"/>
              <a:buChar char=""/>
              <a:tabLst>
                <a:tab pos="615950" algn="l"/>
                <a:tab pos="616585" algn="l"/>
              </a:tabLst>
            </a:pPr>
            <a:r>
              <a:rPr sz="2400" spc="-5" dirty="0">
                <a:latin typeface="Times New Roman"/>
                <a:cs typeface="Times New Roman"/>
              </a:rPr>
              <a:t>glabella,</a:t>
            </a:r>
            <a:endParaRPr sz="2400" dirty="0">
              <a:latin typeface="Times New Roman"/>
              <a:cs typeface="Times New Roman"/>
            </a:endParaRPr>
          </a:p>
          <a:p>
            <a:pPr marL="615950" indent="-286385">
              <a:lnSpc>
                <a:spcPct val="100000"/>
              </a:lnSpc>
              <a:buFont typeface="Wingdings"/>
              <a:buChar char=""/>
              <a:tabLst>
                <a:tab pos="615950" algn="l"/>
                <a:tab pos="616585" algn="l"/>
              </a:tabLst>
            </a:pPr>
            <a:r>
              <a:rPr sz="2400" spc="-5" dirty="0">
                <a:latin typeface="Times New Roman"/>
                <a:cs typeface="Times New Roman"/>
              </a:rPr>
              <a:t>supraorbitale,</a:t>
            </a:r>
            <a:endParaRPr sz="2400" dirty="0">
              <a:latin typeface="Times New Roman"/>
              <a:cs typeface="Times New Roman"/>
            </a:endParaRPr>
          </a:p>
          <a:p>
            <a:pPr marL="615950" indent="-286385">
              <a:lnSpc>
                <a:spcPct val="100000"/>
              </a:lnSpc>
              <a:buFont typeface="Wingdings"/>
              <a:buChar char=""/>
              <a:tabLst>
                <a:tab pos="615950" algn="l"/>
                <a:tab pos="616585" algn="l"/>
              </a:tabLst>
            </a:pPr>
            <a:r>
              <a:rPr sz="2400" spc="-5" dirty="0">
                <a:latin typeface="Times New Roman"/>
                <a:cs typeface="Times New Roman"/>
              </a:rPr>
              <a:t>tuber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frontale,</a:t>
            </a:r>
            <a:endParaRPr sz="2400" dirty="0">
              <a:latin typeface="Times New Roman"/>
              <a:cs typeface="Times New Roman"/>
            </a:endParaRPr>
          </a:p>
          <a:p>
            <a:pPr marL="615950" indent="-286385">
              <a:lnSpc>
                <a:spcPct val="100000"/>
              </a:lnSpc>
              <a:buFont typeface="Wingdings"/>
              <a:buChar char=""/>
              <a:tabLst>
                <a:tab pos="615950" algn="l"/>
                <a:tab pos="616585" algn="l"/>
              </a:tabLst>
            </a:pPr>
            <a:r>
              <a:rPr sz="2400" spc="-5" dirty="0">
                <a:latin typeface="Times New Roman"/>
                <a:cs typeface="Times New Roman"/>
              </a:rPr>
              <a:t>tuber parietale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</a:t>
            </a:r>
          </a:p>
          <a:p>
            <a:pPr marL="615950" indent="-286385">
              <a:lnSpc>
                <a:spcPct val="100000"/>
              </a:lnSpc>
              <a:buFont typeface="Wingdings"/>
              <a:buChar char=""/>
              <a:tabLst>
                <a:tab pos="615950" algn="l"/>
                <a:tab pos="616585" algn="l"/>
              </a:tabLst>
            </a:pPr>
            <a:r>
              <a:rPr sz="2400" spc="-5" dirty="0">
                <a:latin typeface="Times New Roman"/>
                <a:cs typeface="Times New Roman"/>
              </a:rPr>
              <a:t>arcus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superciliaris'tir.</a:t>
            </a:r>
            <a:endParaRPr sz="2400" dirty="0">
              <a:latin typeface="Times New Roman"/>
              <a:cs typeface="Times New Roman"/>
            </a:endParaRPr>
          </a:p>
          <a:p>
            <a:pPr marL="12700" marR="1000125">
              <a:lnSpc>
                <a:spcPct val="100000"/>
              </a:lnSpc>
              <a:spcBef>
                <a:spcPts val="2045"/>
              </a:spcBef>
            </a:pPr>
            <a:r>
              <a:rPr sz="2400" spc="-5" dirty="0">
                <a:latin typeface="Times New Roman"/>
                <a:cs typeface="Times New Roman"/>
              </a:rPr>
              <a:t>Nasion-inion arasındaki  </a:t>
            </a:r>
            <a:r>
              <a:rPr sz="2400" dirty="0">
                <a:latin typeface="Times New Roman"/>
                <a:cs typeface="Times New Roman"/>
              </a:rPr>
              <a:t>ön </a:t>
            </a:r>
            <a:r>
              <a:rPr sz="2400" spc="-5" dirty="0">
                <a:latin typeface="Times New Roman"/>
                <a:cs typeface="Times New Roman"/>
              </a:rPr>
              <a:t>arka </a:t>
            </a:r>
            <a:r>
              <a:rPr sz="2400" dirty="0">
                <a:latin typeface="Times New Roman"/>
                <a:cs typeface="Times New Roman"/>
              </a:rPr>
              <a:t>çapı 18 </a:t>
            </a:r>
            <a:r>
              <a:rPr sz="2400" spc="-5" dirty="0">
                <a:latin typeface="Times New Roman"/>
                <a:cs typeface="Times New Roman"/>
              </a:rPr>
              <a:t>cm,  </a:t>
            </a:r>
            <a:r>
              <a:rPr sz="2400" dirty="0">
                <a:latin typeface="Times New Roman"/>
                <a:cs typeface="Times New Roman"/>
              </a:rPr>
              <a:t>aynı </a:t>
            </a:r>
            <a:r>
              <a:rPr sz="2400" spc="-5" dirty="0">
                <a:latin typeface="Times New Roman"/>
                <a:cs typeface="Times New Roman"/>
              </a:rPr>
              <a:t>noktaları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kalvarya</a:t>
            </a:r>
            <a:endParaRPr sz="2400" dirty="0">
              <a:latin typeface="Times New Roman"/>
              <a:cs typeface="Times New Roman"/>
            </a:endParaRPr>
          </a:p>
          <a:p>
            <a:pPr marL="12700" marR="664845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konveksiliğinde birleştiren  hattın uzunluğu 33-34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cm,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sağ-sol </a:t>
            </a:r>
            <a:r>
              <a:rPr sz="2400" spc="-5" dirty="0">
                <a:latin typeface="Times New Roman"/>
                <a:cs typeface="Times New Roman"/>
              </a:rPr>
              <a:t>genişliği </a:t>
            </a:r>
            <a:r>
              <a:rPr sz="2400" dirty="0">
                <a:latin typeface="Times New Roman"/>
                <a:cs typeface="Times New Roman"/>
              </a:rPr>
              <a:t>23-24 cm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olup,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  <p:transition spd="slow">
    <p:zoom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80034" y="1357376"/>
            <a:ext cx="11173765" cy="353173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M. temporalis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 dirty="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2590"/>
              </a:lnSpc>
              <a:spcBef>
                <a:spcPts val="1645"/>
              </a:spcBef>
              <a:buFont typeface="Arial"/>
              <a:buChar char="•"/>
              <a:tabLst>
                <a:tab pos="241935" algn="l"/>
              </a:tabLst>
            </a:pPr>
            <a:r>
              <a:rPr sz="2400" spc="-30" dirty="0">
                <a:latin typeface="Times New Roman"/>
                <a:cs typeface="Times New Roman"/>
              </a:rPr>
              <a:t>Tabanı </a:t>
            </a:r>
            <a:r>
              <a:rPr sz="2400" spc="-5" dirty="0">
                <a:latin typeface="Times New Roman"/>
                <a:cs typeface="Times New Roman"/>
              </a:rPr>
              <a:t>yukarıda, tepesi aşağıda yelpaze  şeklinde bir çiğneme (en güçlü)</a:t>
            </a:r>
            <a:r>
              <a:rPr sz="2400" spc="-25" dirty="0">
                <a:latin typeface="Times New Roman"/>
                <a:cs typeface="Times New Roman"/>
              </a:rPr>
              <a:t> kastır.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600" dirty="0">
              <a:latin typeface="Times New Roman"/>
              <a:cs typeface="Times New Roman"/>
            </a:endParaRPr>
          </a:p>
          <a:p>
            <a:pPr marL="241300" marR="462915" indent="-228600">
              <a:lnSpc>
                <a:spcPts val="2590"/>
              </a:lnSpc>
              <a:spcBef>
                <a:spcPts val="1610"/>
              </a:spcBef>
              <a:buFont typeface="Arial"/>
              <a:buChar char="•"/>
              <a:tabLst>
                <a:tab pos="241935" algn="l"/>
              </a:tabLst>
            </a:pPr>
            <a:r>
              <a:rPr sz="2400" spc="-5" dirty="0">
                <a:latin typeface="Times New Roman"/>
                <a:cs typeface="Times New Roman"/>
              </a:rPr>
              <a:t>Fossa temporalis’in tabanı </a:t>
            </a:r>
            <a:r>
              <a:rPr sz="2400" dirty="0">
                <a:latin typeface="Times New Roman"/>
                <a:cs typeface="Times New Roman"/>
              </a:rPr>
              <a:t>ve </a:t>
            </a:r>
            <a:r>
              <a:rPr sz="2400" spc="-5" dirty="0">
                <a:latin typeface="Times New Roman"/>
                <a:cs typeface="Times New Roman"/>
              </a:rPr>
              <a:t>fascia  </a:t>
            </a:r>
            <a:r>
              <a:rPr sz="2400" spc="-10" dirty="0">
                <a:latin typeface="Times New Roman"/>
                <a:cs typeface="Times New Roman"/>
              </a:rPr>
              <a:t>temporalis’ten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(origo)</a:t>
            </a:r>
            <a:r>
              <a:rPr sz="2400" spc="-2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başlar.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600" dirty="0">
              <a:latin typeface="Times New Roman"/>
              <a:cs typeface="Times New Roman"/>
            </a:endParaRPr>
          </a:p>
          <a:p>
            <a:pPr marL="241300" marR="81280" indent="-228600">
              <a:lnSpc>
                <a:spcPts val="2590"/>
              </a:lnSpc>
              <a:spcBef>
                <a:spcPts val="160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Orificium zygomaticum’dan </a:t>
            </a:r>
            <a:r>
              <a:rPr sz="2400" dirty="0">
                <a:latin typeface="Times New Roman"/>
                <a:cs typeface="Times New Roman"/>
              </a:rPr>
              <a:t>geçar ve  </a:t>
            </a:r>
            <a:r>
              <a:rPr sz="2400" spc="-5" dirty="0">
                <a:latin typeface="Times New Roman"/>
                <a:cs typeface="Times New Roman"/>
              </a:rPr>
              <a:t>güçlü bit tendonla proc. coronoideus’</a:t>
            </a:r>
            <a:r>
              <a:rPr sz="2400" spc="-19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(insertio)</a:t>
            </a:r>
            <a:r>
              <a:rPr sz="2400" spc="-1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tutunur.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7627" y="134721"/>
            <a:ext cx="592645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latin typeface="Times New Roman"/>
                <a:cs typeface="Times New Roman"/>
              </a:rPr>
              <a:t>2- </a:t>
            </a:r>
            <a:r>
              <a:rPr spc="-275" dirty="0"/>
              <a:t>Regio </a:t>
            </a:r>
            <a:r>
              <a:rPr spc="-290" dirty="0"/>
              <a:t>temporalis </a:t>
            </a:r>
            <a:r>
              <a:rPr spc="-295" dirty="0"/>
              <a:t>(Şakak</a:t>
            </a:r>
            <a:r>
              <a:rPr spc="-490" dirty="0"/>
              <a:t> </a:t>
            </a:r>
            <a:r>
              <a:rPr spc="-265" dirty="0"/>
              <a:t>bölgesi)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953067" y="1676400"/>
            <a:ext cx="6285865" cy="28746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0665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M. temporalis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 marL="241300" marR="1231900" indent="-228600">
              <a:lnSpc>
                <a:spcPts val="2590"/>
              </a:lnSpc>
              <a:spcBef>
                <a:spcPts val="164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Ön lifleri mandibula’nın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elevasyonunu</a:t>
            </a:r>
            <a:r>
              <a:rPr sz="2400" spc="-5" dirty="0">
                <a:latin typeface="Times New Roman"/>
                <a:cs typeface="Times New Roman"/>
              </a:rPr>
              <a:t>,  arka lifleri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retraksiyonunu</a:t>
            </a:r>
            <a:r>
              <a:rPr sz="2400" spc="-4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oluşturur.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2590"/>
              </a:lnSpc>
              <a:spcBef>
                <a:spcPts val="160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N. mandibularis’in </a:t>
            </a:r>
            <a:r>
              <a:rPr sz="2400" spc="-50" dirty="0">
                <a:solidFill>
                  <a:srgbClr val="FF3300"/>
                </a:solidFill>
                <a:latin typeface="Times New Roman"/>
                <a:cs typeface="Times New Roman"/>
              </a:rPr>
              <a:t>rr. </a:t>
            </a:r>
            <a:r>
              <a:rPr sz="2400" spc="-5" dirty="0">
                <a:solidFill>
                  <a:srgbClr val="FF3300"/>
                </a:solidFill>
                <a:latin typeface="Times New Roman"/>
                <a:cs typeface="Times New Roman"/>
              </a:rPr>
              <a:t>temporales profundi </a:t>
            </a:r>
            <a:r>
              <a:rPr sz="2400" spc="-5" dirty="0">
                <a:latin typeface="Times New Roman"/>
                <a:cs typeface="Times New Roman"/>
              </a:rPr>
              <a:t>dalları  tarafından inerve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edilir.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latin typeface="Times New Roman"/>
                <a:cs typeface="Times New Roman"/>
              </a:rPr>
              <a:t>2- </a:t>
            </a:r>
            <a:r>
              <a:rPr spc="-275" dirty="0"/>
              <a:t>Regio </a:t>
            </a:r>
            <a:r>
              <a:rPr spc="-290" dirty="0"/>
              <a:t>temporalis </a:t>
            </a:r>
            <a:r>
              <a:rPr spc="-295" dirty="0"/>
              <a:t>(Şakak</a:t>
            </a:r>
            <a:r>
              <a:rPr spc="-490" dirty="0"/>
              <a:t> </a:t>
            </a:r>
            <a:r>
              <a:rPr spc="-265" dirty="0"/>
              <a:t>bölgesi)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667000" y="2133600"/>
            <a:ext cx="5640705" cy="1851025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sz="2400" u="heavy" spc="-25" dirty="0">
                <a:solidFill>
                  <a:srgbClr val="CC0000"/>
                </a:solidFill>
                <a:uFill>
                  <a:solidFill>
                    <a:srgbClr val="CC0000"/>
                  </a:solidFill>
                </a:uFill>
                <a:latin typeface="Times New Roman"/>
                <a:cs typeface="Times New Roman"/>
              </a:rPr>
              <a:t>ARTERLER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2400" dirty="0">
                <a:solidFill>
                  <a:srgbClr val="CC0000"/>
                </a:solidFill>
                <a:latin typeface="Times New Roman"/>
                <a:cs typeface="Times New Roman"/>
              </a:rPr>
              <a:t>a.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temporalis media (a.temp.</a:t>
            </a:r>
            <a:r>
              <a:rPr sz="2400" spc="-5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superficialis)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sz="2400" dirty="0">
                <a:solidFill>
                  <a:srgbClr val="CC0000"/>
                </a:solidFill>
                <a:latin typeface="Times New Roman"/>
                <a:cs typeface="Times New Roman"/>
              </a:rPr>
              <a:t>a.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temporalis profunda anterior</a:t>
            </a:r>
            <a:r>
              <a:rPr sz="2400" spc="-3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(a.maxillaris)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10"/>
              </a:spcBef>
            </a:pPr>
            <a:r>
              <a:rPr sz="2400" dirty="0">
                <a:solidFill>
                  <a:srgbClr val="CC0000"/>
                </a:solidFill>
                <a:latin typeface="Times New Roman"/>
                <a:cs typeface="Times New Roman"/>
              </a:rPr>
              <a:t>a.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temporalis profunda posterior</a:t>
            </a:r>
            <a:r>
              <a:rPr sz="2400" spc="-2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(a.maxillaris)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7627" y="134721"/>
            <a:ext cx="592645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latin typeface="Times New Roman"/>
                <a:cs typeface="Times New Roman"/>
              </a:rPr>
              <a:t>2- </a:t>
            </a:r>
            <a:r>
              <a:rPr spc="-275" dirty="0"/>
              <a:t>Regio </a:t>
            </a:r>
            <a:r>
              <a:rPr spc="-290" dirty="0"/>
              <a:t>temporalis </a:t>
            </a:r>
            <a:r>
              <a:rPr spc="-295" dirty="0"/>
              <a:t>(Şakak</a:t>
            </a:r>
            <a:r>
              <a:rPr spc="-490" dirty="0"/>
              <a:t> </a:t>
            </a:r>
            <a:r>
              <a:rPr spc="-265" dirty="0"/>
              <a:t>bölgesi)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86740" y="1433576"/>
            <a:ext cx="3492500" cy="1633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35" dirty="0">
                <a:solidFill>
                  <a:srgbClr val="00B0F0"/>
                </a:solidFill>
                <a:latin typeface="Times New Roman"/>
                <a:cs typeface="Times New Roman"/>
              </a:rPr>
              <a:t>Venleri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700">
              <a:latin typeface="Times New Roman"/>
              <a:cs typeface="Times New Roman"/>
            </a:endParaRPr>
          </a:p>
          <a:p>
            <a:pPr marL="12700">
              <a:lnSpc>
                <a:spcPts val="2735"/>
              </a:lnSpc>
            </a:pPr>
            <a:r>
              <a:rPr sz="2400" spc="-5" dirty="0">
                <a:latin typeface="Times New Roman"/>
                <a:cs typeface="Times New Roman"/>
              </a:rPr>
              <a:t>Arterlere eşlik </a:t>
            </a:r>
            <a:r>
              <a:rPr sz="2400" dirty="0">
                <a:latin typeface="Times New Roman"/>
                <a:cs typeface="Times New Roman"/>
              </a:rPr>
              <a:t>eden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venler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ts val="2735"/>
              </a:lnSpc>
            </a:pPr>
            <a:r>
              <a:rPr sz="2400" b="1" spc="-70" dirty="0">
                <a:solidFill>
                  <a:srgbClr val="00B0F0"/>
                </a:solidFill>
                <a:latin typeface="Times New Roman"/>
                <a:cs typeface="Times New Roman"/>
              </a:rPr>
              <a:t>v. </a:t>
            </a:r>
            <a:r>
              <a:rPr sz="2400" b="1" spc="-5" dirty="0">
                <a:solidFill>
                  <a:srgbClr val="00B0F0"/>
                </a:solidFill>
                <a:latin typeface="Times New Roman"/>
                <a:cs typeface="Times New Roman"/>
              </a:rPr>
              <a:t>maxillaris’e </a:t>
            </a:r>
            <a:r>
              <a:rPr sz="2400" spc="-5" dirty="0">
                <a:latin typeface="Times New Roman"/>
                <a:cs typeface="Times New Roman"/>
              </a:rPr>
              <a:t>drene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olurlar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7627" y="134721"/>
            <a:ext cx="592645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latin typeface="Times New Roman"/>
                <a:cs typeface="Times New Roman"/>
              </a:rPr>
              <a:t>2- </a:t>
            </a:r>
            <a:r>
              <a:rPr spc="-275" dirty="0"/>
              <a:t>Regio </a:t>
            </a:r>
            <a:r>
              <a:rPr spc="-290" dirty="0"/>
              <a:t>temporalis </a:t>
            </a:r>
            <a:r>
              <a:rPr spc="-295" dirty="0"/>
              <a:t>(Şakak</a:t>
            </a:r>
            <a:r>
              <a:rPr spc="-490" dirty="0"/>
              <a:t> </a:t>
            </a:r>
            <a:r>
              <a:rPr spc="-265" dirty="0"/>
              <a:t>bölgesi)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88035" y="1433576"/>
            <a:ext cx="2917190" cy="2089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33CC33"/>
                </a:solidFill>
                <a:latin typeface="Times New Roman"/>
                <a:cs typeface="Times New Roman"/>
              </a:rPr>
              <a:t>Lenf</a:t>
            </a:r>
            <a:r>
              <a:rPr sz="2400" b="1" spc="-10" dirty="0">
                <a:solidFill>
                  <a:srgbClr val="33CC33"/>
                </a:solidFill>
                <a:latin typeface="Times New Roman"/>
                <a:cs typeface="Times New Roman"/>
              </a:rPr>
              <a:t> drenajı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>
              <a:latin typeface="Times New Roman"/>
              <a:cs typeface="Times New Roman"/>
            </a:endParaRPr>
          </a:p>
          <a:p>
            <a:pPr marL="12700" marR="833755">
              <a:lnSpc>
                <a:spcPts val="2590"/>
              </a:lnSpc>
              <a:spcBef>
                <a:spcPts val="1645"/>
              </a:spcBef>
            </a:pPr>
            <a:r>
              <a:rPr sz="2400" spc="-5" dirty="0">
                <a:latin typeface="Times New Roman"/>
                <a:cs typeface="Times New Roman"/>
              </a:rPr>
              <a:t>Bölgenin lenfası  </a:t>
            </a:r>
            <a:r>
              <a:rPr sz="2400" dirty="0">
                <a:solidFill>
                  <a:srgbClr val="33CC33"/>
                </a:solidFill>
                <a:latin typeface="Times New Roman"/>
                <a:cs typeface="Times New Roman"/>
              </a:rPr>
              <a:t>nodi </a:t>
            </a:r>
            <a:r>
              <a:rPr sz="2400" spc="-5" dirty="0">
                <a:solidFill>
                  <a:srgbClr val="33CC33"/>
                </a:solidFill>
                <a:latin typeface="Times New Roman"/>
                <a:cs typeface="Times New Roman"/>
              </a:rPr>
              <a:t>parotidei</a:t>
            </a:r>
            <a:r>
              <a:rPr sz="2400" spc="-100" dirty="0">
                <a:solidFill>
                  <a:srgbClr val="33CC33"/>
                </a:solidFill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dirty="0">
                <a:solidFill>
                  <a:srgbClr val="33CC33"/>
                </a:solidFill>
                <a:latin typeface="Times New Roman"/>
                <a:cs typeface="Times New Roman"/>
              </a:rPr>
              <a:t>nodi </a:t>
            </a:r>
            <a:r>
              <a:rPr sz="2400" spc="-5" dirty="0">
                <a:solidFill>
                  <a:srgbClr val="33CC33"/>
                </a:solidFill>
                <a:latin typeface="Times New Roman"/>
                <a:cs typeface="Times New Roman"/>
              </a:rPr>
              <a:t>mastoidei</a:t>
            </a:r>
            <a:r>
              <a:rPr sz="2400" spc="-5" dirty="0">
                <a:latin typeface="Times New Roman"/>
                <a:cs typeface="Times New Roman"/>
              </a:rPr>
              <a:t>’ye</a:t>
            </a:r>
            <a:r>
              <a:rPr sz="2400" spc="-7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gider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67627" y="134721"/>
            <a:ext cx="592645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latin typeface="Times New Roman"/>
                <a:cs typeface="Times New Roman"/>
              </a:rPr>
              <a:t>2- </a:t>
            </a:r>
            <a:r>
              <a:rPr spc="-275" dirty="0"/>
              <a:t>Regio </a:t>
            </a:r>
            <a:r>
              <a:rPr spc="-290" dirty="0"/>
              <a:t>temporalis </a:t>
            </a:r>
            <a:r>
              <a:rPr spc="-295" dirty="0"/>
              <a:t>(Şakak</a:t>
            </a:r>
            <a:r>
              <a:rPr spc="-490" dirty="0"/>
              <a:t> </a:t>
            </a:r>
            <a:r>
              <a:rPr spc="-265" dirty="0"/>
              <a:t>bölgesi)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586740" y="1460563"/>
            <a:ext cx="3055620" cy="22167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ED7D31"/>
                </a:solidFill>
                <a:latin typeface="Times New Roman"/>
                <a:cs typeface="Times New Roman"/>
              </a:rPr>
              <a:t>Bölgenin derin</a:t>
            </a:r>
            <a:r>
              <a:rPr sz="2400" b="1" spc="-45" dirty="0">
                <a:solidFill>
                  <a:srgbClr val="ED7D31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ED7D31"/>
                </a:solidFill>
                <a:latin typeface="Times New Roman"/>
                <a:cs typeface="Times New Roman"/>
              </a:rPr>
              <a:t>sinirleri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Times New Roman"/>
              <a:cs typeface="Times New Roman"/>
            </a:endParaRPr>
          </a:p>
          <a:p>
            <a:pPr marL="12700" marR="252095">
              <a:lnSpc>
                <a:spcPct val="124600"/>
              </a:lnSpc>
            </a:pPr>
            <a:r>
              <a:rPr sz="2400" spc="-5" dirty="0">
                <a:solidFill>
                  <a:srgbClr val="ED7D31"/>
                </a:solidFill>
                <a:latin typeface="Times New Roman"/>
                <a:cs typeface="Times New Roman"/>
              </a:rPr>
              <a:t>N. temporalis</a:t>
            </a:r>
            <a:r>
              <a:rPr sz="2400" spc="-50" dirty="0">
                <a:solidFill>
                  <a:srgbClr val="ED7D31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ED7D31"/>
                </a:solidFill>
                <a:latin typeface="Times New Roman"/>
                <a:cs typeface="Times New Roman"/>
              </a:rPr>
              <a:t>profundi </a:t>
            </a:r>
            <a:r>
              <a:rPr sz="2400" spc="-5" dirty="0">
                <a:latin typeface="Times New Roman"/>
                <a:cs typeface="Times New Roman"/>
              </a:rPr>
              <a:t> Ön </a:t>
            </a:r>
            <a:r>
              <a:rPr sz="2400" dirty="0">
                <a:latin typeface="Times New Roman"/>
                <a:cs typeface="Times New Roman"/>
              </a:rPr>
              <a:t>ve </a:t>
            </a:r>
            <a:r>
              <a:rPr sz="2400" spc="-5" dirty="0">
                <a:latin typeface="Times New Roman"/>
                <a:cs typeface="Times New Roman"/>
              </a:rPr>
              <a:t>arka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dal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15"/>
              </a:spcBef>
            </a:pPr>
            <a:r>
              <a:rPr sz="2400" spc="-5" dirty="0">
                <a:latin typeface="Times New Roman"/>
                <a:cs typeface="Times New Roman"/>
              </a:rPr>
              <a:t>(CN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V-n.mandibularis)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7627" y="134721"/>
            <a:ext cx="592645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latin typeface="Times New Roman"/>
                <a:cs typeface="Times New Roman"/>
              </a:rPr>
              <a:t>2- </a:t>
            </a:r>
            <a:r>
              <a:rPr spc="-275" dirty="0"/>
              <a:t>Regio </a:t>
            </a:r>
            <a:r>
              <a:rPr spc="-290" dirty="0"/>
              <a:t>temporalis </a:t>
            </a:r>
            <a:r>
              <a:rPr spc="-295" dirty="0"/>
              <a:t>(Şakak</a:t>
            </a:r>
            <a:r>
              <a:rPr spc="-490" dirty="0"/>
              <a:t> </a:t>
            </a:r>
            <a:r>
              <a:rPr spc="-265" dirty="0"/>
              <a:t>bölgesi)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8434" y="809498"/>
            <a:ext cx="11122965" cy="5993307"/>
          </a:xfrm>
          <a:prstGeom prst="rect">
            <a:avLst/>
          </a:prstGeom>
        </p:spPr>
        <p:txBody>
          <a:bodyPr vert="horz" wrap="square" lIns="0" tIns="103505" rIns="0" bIns="0" rtlCol="0">
            <a:spAutoFit/>
          </a:bodyPr>
          <a:lstStyle/>
          <a:p>
            <a:pPr marL="342900">
              <a:lnSpc>
                <a:spcPct val="100000"/>
              </a:lnSpc>
              <a:spcBef>
                <a:spcPts val="815"/>
              </a:spcBef>
            </a:pP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Kemik</a:t>
            </a:r>
            <a:r>
              <a:rPr sz="2400" spc="-1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tabaka</a:t>
            </a:r>
            <a:endParaRPr sz="2400" dirty="0">
              <a:latin typeface="Times New Roman"/>
              <a:cs typeface="Times New Roman"/>
            </a:endParaRPr>
          </a:p>
          <a:p>
            <a:pPr marL="342900" indent="-229235">
              <a:lnSpc>
                <a:spcPct val="100000"/>
              </a:lnSpc>
              <a:spcBef>
                <a:spcPts val="710"/>
              </a:spcBef>
              <a:buFont typeface="Arial"/>
              <a:buChar char="•"/>
              <a:tabLst>
                <a:tab pos="343535" algn="l"/>
              </a:tabLst>
            </a:pPr>
            <a:r>
              <a:rPr sz="2400" spc="-5" dirty="0">
                <a:latin typeface="Times New Roman"/>
                <a:cs typeface="Times New Roman"/>
              </a:rPr>
              <a:t>Fossa temopralis oluşumuna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katılan;</a:t>
            </a:r>
            <a:endParaRPr sz="2400" dirty="0">
              <a:latin typeface="Times New Roman"/>
              <a:cs typeface="Times New Roman"/>
            </a:endParaRPr>
          </a:p>
          <a:p>
            <a:pPr marL="800100" lvl="1" indent="-229235">
              <a:lnSpc>
                <a:spcPct val="100000"/>
              </a:lnSpc>
              <a:spcBef>
                <a:spcPts val="210"/>
              </a:spcBef>
              <a:buFont typeface="Arial"/>
              <a:buChar char="•"/>
              <a:tabLst>
                <a:tab pos="800735" algn="l"/>
              </a:tabLst>
            </a:pPr>
            <a:r>
              <a:rPr sz="2400" spc="-5" dirty="0">
                <a:latin typeface="Times New Roman"/>
                <a:cs typeface="Times New Roman"/>
              </a:rPr>
              <a:t>squama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temporalis,</a:t>
            </a:r>
            <a:endParaRPr sz="2400" dirty="0">
              <a:latin typeface="Times New Roman"/>
              <a:cs typeface="Times New Roman"/>
            </a:endParaRPr>
          </a:p>
          <a:p>
            <a:pPr marL="800100" lvl="1" indent="-22923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800735" algn="l"/>
              </a:tabLst>
            </a:pPr>
            <a:r>
              <a:rPr sz="2400" spc="-5" dirty="0">
                <a:latin typeface="Times New Roman"/>
                <a:cs typeface="Times New Roman"/>
              </a:rPr>
              <a:t>squama frontalis (facies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temporalis),</a:t>
            </a:r>
            <a:endParaRPr sz="2400" dirty="0">
              <a:latin typeface="Times New Roman"/>
              <a:cs typeface="Times New Roman"/>
            </a:endParaRPr>
          </a:p>
          <a:p>
            <a:pPr marL="800100" lvl="1" indent="-229235">
              <a:lnSpc>
                <a:spcPct val="100000"/>
              </a:lnSpc>
              <a:spcBef>
                <a:spcPts val="210"/>
              </a:spcBef>
              <a:buFont typeface="Arial"/>
              <a:buChar char="•"/>
              <a:tabLst>
                <a:tab pos="800735" algn="l"/>
              </a:tabLst>
            </a:pPr>
            <a:r>
              <a:rPr sz="2400" spc="-5" dirty="0">
                <a:latin typeface="Times New Roman"/>
                <a:cs typeface="Times New Roman"/>
              </a:rPr>
              <a:t>os parietale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</a:t>
            </a:r>
          </a:p>
          <a:p>
            <a:pPr marL="800100" lvl="1" indent="-229235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800735" algn="l"/>
              </a:tabLst>
            </a:pPr>
            <a:r>
              <a:rPr sz="2400" spc="-5" dirty="0">
                <a:latin typeface="Times New Roman"/>
                <a:cs typeface="Times New Roman"/>
              </a:rPr>
              <a:t>ala major ossis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sphenoidalis</a:t>
            </a:r>
            <a:endParaRPr sz="2400" dirty="0">
              <a:latin typeface="Times New Roman"/>
              <a:cs typeface="Times New Roman"/>
            </a:endParaRPr>
          </a:p>
          <a:p>
            <a:pPr marL="342900">
              <a:lnSpc>
                <a:spcPct val="100000"/>
              </a:lnSpc>
              <a:spcBef>
                <a:spcPts val="715"/>
              </a:spcBef>
            </a:pPr>
            <a:r>
              <a:rPr sz="2400" spc="-5" dirty="0">
                <a:latin typeface="Times New Roman"/>
                <a:cs typeface="Times New Roman"/>
              </a:rPr>
              <a:t>tarafından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yapılır.</a:t>
            </a:r>
            <a:endParaRPr sz="2400" dirty="0">
              <a:latin typeface="Times New Roman"/>
              <a:cs typeface="Times New Roman"/>
            </a:endParaRPr>
          </a:p>
          <a:p>
            <a:pPr marL="342900" indent="-229235">
              <a:lnSpc>
                <a:spcPts val="2735"/>
              </a:lnSpc>
              <a:spcBef>
                <a:spcPts val="710"/>
              </a:spcBef>
              <a:buFont typeface="Arial"/>
              <a:buChar char="•"/>
              <a:tabLst>
                <a:tab pos="343535" algn="l"/>
              </a:tabLst>
            </a:pPr>
            <a:r>
              <a:rPr sz="2400" spc="-5" dirty="0">
                <a:latin typeface="Times New Roman"/>
                <a:cs typeface="Times New Roman"/>
              </a:rPr>
              <a:t>İç </a:t>
            </a:r>
            <a:r>
              <a:rPr sz="2400" dirty="0">
                <a:latin typeface="Times New Roman"/>
                <a:cs typeface="Times New Roman"/>
              </a:rPr>
              <a:t>yüzündeki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oluklarda</a:t>
            </a:r>
            <a:endParaRPr sz="2400" dirty="0">
              <a:latin typeface="Times New Roman"/>
              <a:cs typeface="Times New Roman"/>
            </a:endParaRPr>
          </a:p>
          <a:p>
            <a:pPr marL="342900">
              <a:lnSpc>
                <a:spcPts val="2735"/>
              </a:lnSpc>
            </a:pPr>
            <a:r>
              <a:rPr sz="2400" dirty="0">
                <a:solidFill>
                  <a:srgbClr val="CC0000"/>
                </a:solidFill>
                <a:latin typeface="Times New Roman"/>
                <a:cs typeface="Times New Roman"/>
              </a:rPr>
              <a:t>a.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meningea media </a:t>
            </a:r>
            <a:r>
              <a:rPr sz="2400" dirty="0">
                <a:latin typeface="Times New Roman"/>
                <a:cs typeface="Times New Roman"/>
              </a:rPr>
              <a:t>ve </a:t>
            </a:r>
            <a:r>
              <a:rPr sz="2400" spc="-5" dirty="0">
                <a:latin typeface="Times New Roman"/>
                <a:cs typeface="Times New Roman"/>
              </a:rPr>
              <a:t>dalları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uzanır.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 dirty="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1800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spc="-10" dirty="0">
                <a:latin typeface="Times New Roman"/>
                <a:cs typeface="Times New Roman"/>
              </a:rPr>
              <a:t>Travmalarında </a:t>
            </a:r>
            <a:r>
              <a:rPr sz="2400" spc="-5" dirty="0">
                <a:latin typeface="Times New Roman"/>
                <a:cs typeface="Times New Roman"/>
              </a:rPr>
              <a:t>ince olduğu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için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90"/>
              </a:spcBef>
            </a:pPr>
            <a:r>
              <a:rPr sz="2400" spc="-5" dirty="0">
                <a:latin typeface="Times New Roman"/>
                <a:cs typeface="Times New Roman"/>
              </a:rPr>
              <a:t>kolayca kırılır </a:t>
            </a:r>
            <a:r>
              <a:rPr sz="2400" dirty="0">
                <a:latin typeface="Times New Roman"/>
                <a:cs typeface="Times New Roman"/>
              </a:rPr>
              <a:t>ve a. </a:t>
            </a:r>
            <a:r>
              <a:rPr sz="2400" spc="-5" dirty="0">
                <a:latin typeface="Times New Roman"/>
                <a:cs typeface="Times New Roman"/>
              </a:rPr>
              <a:t>meningea media </a:t>
            </a:r>
            <a:r>
              <a:rPr sz="2400" dirty="0">
                <a:latin typeface="Times New Roman"/>
                <a:cs typeface="Times New Roman"/>
              </a:rPr>
              <a:t>ve </a:t>
            </a:r>
            <a:r>
              <a:rPr sz="2400" spc="-5" dirty="0">
                <a:latin typeface="Times New Roman"/>
                <a:cs typeface="Times New Roman"/>
              </a:rPr>
              <a:t>dalları</a:t>
            </a:r>
            <a:r>
              <a:rPr sz="2400" spc="-8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yırtılır.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000" dirty="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Buna </a:t>
            </a:r>
            <a:r>
              <a:rPr sz="2400" spc="-5" dirty="0">
                <a:latin typeface="Times New Roman"/>
                <a:cs typeface="Times New Roman"/>
              </a:rPr>
              <a:t>bağlı olarak epidural kanama-hematom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oluşur.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67627" y="134721"/>
            <a:ext cx="592645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latin typeface="Times New Roman"/>
                <a:cs typeface="Times New Roman"/>
              </a:rPr>
              <a:t>2- </a:t>
            </a:r>
            <a:r>
              <a:rPr spc="-275" dirty="0"/>
              <a:t>Regio </a:t>
            </a:r>
            <a:r>
              <a:rPr spc="-290" dirty="0"/>
              <a:t>temporalis </a:t>
            </a:r>
            <a:r>
              <a:rPr spc="-295" dirty="0"/>
              <a:t>(Şakak</a:t>
            </a:r>
            <a:r>
              <a:rPr spc="-490" dirty="0"/>
              <a:t> </a:t>
            </a:r>
            <a:r>
              <a:rPr spc="-265" dirty="0"/>
              <a:t>bölgesi)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40665" y="655040"/>
            <a:ext cx="10579735" cy="522194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836294">
              <a:lnSpc>
                <a:spcPct val="100000"/>
              </a:lnSpc>
              <a:spcBef>
                <a:spcPts val="100"/>
              </a:spcBef>
            </a:pPr>
            <a:r>
              <a:rPr sz="2400" u="heavy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Wingdings"/>
                <a:cs typeface="Wingdings"/>
              </a:rPr>
              <a:t></a:t>
            </a:r>
            <a:r>
              <a:rPr sz="2400" u="heavy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b="1" u="heavy" spc="-270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Verdana"/>
                <a:cs typeface="Verdana"/>
              </a:rPr>
              <a:t>Subregio</a:t>
            </a:r>
            <a:r>
              <a:rPr sz="2400" b="1" u="heavy" spc="-254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Verdana"/>
                <a:cs typeface="Verdana"/>
              </a:rPr>
              <a:t> </a:t>
            </a:r>
            <a:r>
              <a:rPr sz="2400" b="1" u="heavy" spc="-305" dirty="0">
                <a:solidFill>
                  <a:srgbClr val="000066"/>
                </a:solidFill>
                <a:uFill>
                  <a:solidFill>
                    <a:srgbClr val="000066"/>
                  </a:solidFill>
                </a:uFill>
                <a:latin typeface="Verdana"/>
                <a:cs typeface="Verdana"/>
              </a:rPr>
              <a:t>mastoidea</a:t>
            </a:r>
            <a:endParaRPr sz="2400" dirty="0">
              <a:latin typeface="Verdana"/>
              <a:cs typeface="Verdana"/>
            </a:endParaRPr>
          </a:p>
          <a:p>
            <a:pPr marL="241300" marR="460375" indent="-228600">
              <a:lnSpc>
                <a:spcPts val="2590"/>
              </a:lnSpc>
              <a:spcBef>
                <a:spcPts val="206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Proc. mastoideus </a:t>
            </a:r>
            <a:r>
              <a:rPr sz="2400" dirty="0">
                <a:latin typeface="Times New Roman"/>
                <a:cs typeface="Times New Roman"/>
              </a:rPr>
              <a:t>ve onu </a:t>
            </a:r>
            <a:r>
              <a:rPr sz="2400" spc="-5" dirty="0">
                <a:latin typeface="Times New Roman"/>
                <a:cs typeface="Times New Roman"/>
              </a:rPr>
              <a:t>örten yumuşak dokuları içeren  </a:t>
            </a:r>
            <a:r>
              <a:rPr sz="2400" spc="-20" dirty="0">
                <a:latin typeface="Times New Roman"/>
                <a:cs typeface="Times New Roman"/>
              </a:rPr>
              <a:t>bölgedir.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Font typeface="Arial"/>
              <a:buChar char="•"/>
            </a:pPr>
            <a:endParaRPr sz="3700" dirty="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2400" b="1" spc="-5" dirty="0">
                <a:latin typeface="Times New Roman"/>
                <a:cs typeface="Times New Roman"/>
              </a:rPr>
              <a:t>Sınırları:</a:t>
            </a:r>
            <a:endParaRPr sz="24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0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Porion’un </a:t>
            </a:r>
            <a:r>
              <a:rPr sz="2400" dirty="0">
                <a:latin typeface="Times New Roman"/>
                <a:cs typeface="Times New Roman"/>
              </a:rPr>
              <a:t>0,5 cm </a:t>
            </a:r>
            <a:r>
              <a:rPr sz="2400" spc="-5" dirty="0">
                <a:latin typeface="Times New Roman"/>
                <a:cs typeface="Times New Roman"/>
              </a:rPr>
              <a:t>yukarısından geçirilen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horizontal</a:t>
            </a:r>
            <a:r>
              <a:rPr sz="2400" spc="-2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çizgi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4000" dirty="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259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Porus acusticus externus’un arka kenarından </a:t>
            </a:r>
            <a:r>
              <a:rPr sz="2400" dirty="0">
                <a:latin typeface="Times New Roman"/>
                <a:cs typeface="Times New Roman"/>
              </a:rPr>
              <a:t>geçen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vertikal  çizgi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37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Proc.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mastoideus’un arka kenarı </a:t>
            </a:r>
            <a:r>
              <a:rPr sz="2400" dirty="0">
                <a:latin typeface="Times New Roman"/>
                <a:cs typeface="Times New Roman"/>
              </a:rPr>
              <a:t>boyunca </a:t>
            </a:r>
            <a:r>
              <a:rPr sz="2400" spc="-5" dirty="0">
                <a:latin typeface="Times New Roman"/>
                <a:cs typeface="Times New Roman"/>
              </a:rPr>
              <a:t>geçirilen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çizgi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37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  <a:tab pos="4060190" algn="l"/>
              </a:tabLst>
            </a:pPr>
            <a:r>
              <a:rPr sz="2400" dirty="0">
                <a:latin typeface="Times New Roman"/>
                <a:cs typeface="Times New Roman"/>
              </a:rPr>
              <a:t>Bu üç </a:t>
            </a:r>
            <a:r>
              <a:rPr sz="2400" spc="-5" dirty="0">
                <a:latin typeface="Times New Roman"/>
                <a:cs typeface="Times New Roman"/>
              </a:rPr>
              <a:t>çizginin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sınırladığı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alan	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Chipault </a:t>
            </a:r>
            <a:r>
              <a:rPr sz="2400" dirty="0">
                <a:solidFill>
                  <a:srgbClr val="CC0000"/>
                </a:solidFill>
                <a:latin typeface="Times New Roman"/>
                <a:cs typeface="Times New Roman"/>
              </a:rPr>
              <a:t>üçgeni </a:t>
            </a:r>
            <a:r>
              <a:rPr sz="2400" spc="-5" dirty="0">
                <a:latin typeface="Times New Roman"/>
                <a:cs typeface="Times New Roman"/>
              </a:rPr>
              <a:t>adını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alır.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35889" y="64770"/>
            <a:ext cx="592645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latin typeface="Times New Roman"/>
                <a:cs typeface="Times New Roman"/>
              </a:rPr>
              <a:t>2- </a:t>
            </a:r>
            <a:r>
              <a:rPr spc="-275" dirty="0"/>
              <a:t>Regio </a:t>
            </a:r>
            <a:r>
              <a:rPr spc="-290" dirty="0"/>
              <a:t>temporalis </a:t>
            </a:r>
            <a:r>
              <a:rPr spc="-295" dirty="0"/>
              <a:t>(Şakak</a:t>
            </a:r>
            <a:r>
              <a:rPr spc="-490" dirty="0"/>
              <a:t> </a:t>
            </a:r>
            <a:r>
              <a:rPr spc="-265" dirty="0"/>
              <a:t>bölgesi)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1602" y="118503"/>
            <a:ext cx="10393998" cy="378821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5570">
              <a:lnSpc>
                <a:spcPct val="100000"/>
              </a:lnSpc>
              <a:spcBef>
                <a:spcPts val="100"/>
              </a:spcBef>
            </a:pPr>
            <a:r>
              <a:rPr sz="2400" b="1" spc="-270" dirty="0">
                <a:solidFill>
                  <a:srgbClr val="000066"/>
                </a:solidFill>
                <a:latin typeface="Verdana"/>
                <a:cs typeface="Verdana"/>
              </a:rPr>
              <a:t>Subregio</a:t>
            </a:r>
            <a:r>
              <a:rPr sz="2400" b="1" spc="60" dirty="0">
                <a:solidFill>
                  <a:srgbClr val="000066"/>
                </a:solidFill>
                <a:latin typeface="Verdana"/>
                <a:cs typeface="Verdana"/>
              </a:rPr>
              <a:t> </a:t>
            </a:r>
            <a:r>
              <a:rPr sz="2400" b="1" spc="-305" dirty="0">
                <a:solidFill>
                  <a:srgbClr val="000066"/>
                </a:solidFill>
                <a:latin typeface="Verdana"/>
                <a:cs typeface="Verdana"/>
              </a:rPr>
              <a:t>mastoidea</a:t>
            </a:r>
            <a:endParaRPr sz="2400" dirty="0">
              <a:latin typeface="Verdana"/>
              <a:cs typeface="Verdana"/>
            </a:endParaRPr>
          </a:p>
          <a:p>
            <a:pPr marL="279400">
              <a:lnSpc>
                <a:spcPct val="100000"/>
              </a:lnSpc>
              <a:spcBef>
                <a:spcPts val="1860"/>
              </a:spcBef>
            </a:pPr>
            <a:r>
              <a:rPr sz="2400" spc="-5" dirty="0">
                <a:latin typeface="Times New Roman"/>
                <a:cs typeface="Times New Roman"/>
              </a:rPr>
              <a:t>Üçgenin;</a:t>
            </a:r>
            <a:endParaRPr sz="2400" dirty="0">
              <a:latin typeface="Times New Roman"/>
              <a:cs typeface="Times New Roman"/>
            </a:endParaRPr>
          </a:p>
          <a:p>
            <a:pPr marL="736600" indent="-228600">
              <a:lnSpc>
                <a:spcPct val="100000"/>
              </a:lnSpc>
              <a:spcBef>
                <a:spcPts val="215"/>
              </a:spcBef>
              <a:buFont typeface="Arial"/>
              <a:buChar char="•"/>
              <a:tabLst>
                <a:tab pos="736600" algn="l"/>
              </a:tabLst>
            </a:pPr>
            <a:r>
              <a:rPr sz="2400" spc="-5" dirty="0">
                <a:latin typeface="Times New Roman"/>
                <a:cs typeface="Times New Roman"/>
              </a:rPr>
              <a:t>arka oblik sınırı </a:t>
            </a:r>
            <a:r>
              <a:rPr sz="2400" spc="-5" dirty="0">
                <a:solidFill>
                  <a:srgbClr val="ED7D31"/>
                </a:solidFill>
                <a:latin typeface="Times New Roman"/>
                <a:cs typeface="Times New Roman"/>
              </a:rPr>
              <a:t>sinus</a:t>
            </a:r>
            <a:r>
              <a:rPr sz="2400" spc="-15" dirty="0">
                <a:solidFill>
                  <a:srgbClr val="ED7D31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ED7D31"/>
                </a:solidFill>
                <a:latin typeface="Times New Roman"/>
                <a:cs typeface="Times New Roman"/>
              </a:rPr>
              <a:t>sigmoideus’un</a:t>
            </a:r>
            <a:endParaRPr sz="2400" dirty="0">
              <a:latin typeface="Times New Roman"/>
              <a:cs typeface="Times New Roman"/>
            </a:endParaRPr>
          </a:p>
          <a:p>
            <a:pPr marL="736600" indent="-228600">
              <a:lnSpc>
                <a:spcPct val="100000"/>
              </a:lnSpc>
              <a:spcBef>
                <a:spcPts val="210"/>
              </a:spcBef>
              <a:buFont typeface="Arial"/>
              <a:buChar char="•"/>
              <a:tabLst>
                <a:tab pos="736600" algn="l"/>
              </a:tabLst>
            </a:pPr>
            <a:r>
              <a:rPr sz="2400" dirty="0">
                <a:latin typeface="Times New Roman"/>
                <a:cs typeface="Times New Roman"/>
              </a:rPr>
              <a:t>ön </a:t>
            </a:r>
            <a:r>
              <a:rPr sz="2400" spc="-5" dirty="0">
                <a:latin typeface="Times New Roman"/>
                <a:cs typeface="Times New Roman"/>
              </a:rPr>
              <a:t>vertikal sınırı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canalis</a:t>
            </a:r>
            <a:r>
              <a:rPr sz="2400" spc="-45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facialis’in</a:t>
            </a:r>
            <a:endParaRPr sz="2400" dirty="0">
              <a:latin typeface="Times New Roman"/>
              <a:cs typeface="Times New Roman"/>
            </a:endParaRPr>
          </a:p>
          <a:p>
            <a:pPr marL="736600" indent="-228600">
              <a:lnSpc>
                <a:spcPts val="2735"/>
              </a:lnSpc>
              <a:spcBef>
                <a:spcPts val="210"/>
              </a:spcBef>
              <a:buFont typeface="Arial"/>
              <a:buChar char="•"/>
              <a:tabLst>
                <a:tab pos="736600" algn="l"/>
              </a:tabLst>
            </a:pPr>
            <a:r>
              <a:rPr sz="2400" dirty="0">
                <a:latin typeface="Times New Roman"/>
                <a:cs typeface="Times New Roman"/>
              </a:rPr>
              <a:t>üst </a:t>
            </a:r>
            <a:r>
              <a:rPr sz="2400" spc="-5" dirty="0">
                <a:latin typeface="Times New Roman"/>
                <a:cs typeface="Times New Roman"/>
              </a:rPr>
              <a:t>horizontal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sınırı</a:t>
            </a:r>
            <a:endParaRPr sz="2400" dirty="0">
              <a:latin typeface="Times New Roman"/>
              <a:cs typeface="Times New Roman"/>
            </a:endParaRPr>
          </a:p>
          <a:p>
            <a:pPr marL="736600" marR="2013585">
              <a:lnSpc>
                <a:spcPts val="2590"/>
              </a:lnSpc>
              <a:spcBef>
                <a:spcPts val="185"/>
              </a:spcBef>
            </a:pPr>
            <a:r>
              <a:rPr sz="2400" spc="-5" dirty="0">
                <a:solidFill>
                  <a:srgbClr val="FF3300"/>
                </a:solidFill>
                <a:latin typeface="Times New Roman"/>
                <a:cs typeface="Times New Roman"/>
              </a:rPr>
              <a:t>lobus temporalis’in alt kenarının  </a:t>
            </a:r>
            <a:r>
              <a:rPr sz="2400" dirty="0">
                <a:latin typeface="Times New Roman"/>
                <a:cs typeface="Times New Roman"/>
              </a:rPr>
              <a:t>yüzeyel </a:t>
            </a:r>
            <a:r>
              <a:rPr sz="2400" spc="-5" dirty="0">
                <a:latin typeface="Times New Roman"/>
                <a:cs typeface="Times New Roman"/>
              </a:rPr>
              <a:t>projeksiyonuna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uyar.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600" dirty="0">
              <a:latin typeface="Times New Roman"/>
              <a:cs typeface="Times New Roman"/>
            </a:endParaRPr>
          </a:p>
          <a:p>
            <a:pPr marL="279400" marR="43180" indent="-228600">
              <a:lnSpc>
                <a:spcPts val="2590"/>
              </a:lnSpc>
              <a:spcBef>
                <a:spcPts val="1610"/>
              </a:spcBef>
              <a:buFont typeface="Arial"/>
              <a:buChar char="•"/>
              <a:tabLst>
                <a:tab pos="279400" algn="l"/>
              </a:tabLst>
            </a:pPr>
            <a:r>
              <a:rPr sz="2400" dirty="0">
                <a:latin typeface="Times New Roman"/>
                <a:cs typeface="Times New Roman"/>
              </a:rPr>
              <a:t>Bu </a:t>
            </a:r>
            <a:r>
              <a:rPr sz="2400" spc="-5" dirty="0">
                <a:latin typeface="Times New Roman"/>
                <a:cs typeface="Times New Roman"/>
              </a:rPr>
              <a:t>üçgenin üst-ön köşesindeki 1cm</a:t>
            </a:r>
            <a:r>
              <a:rPr sz="2400" spc="-7" baseline="24305" dirty="0">
                <a:latin typeface="Times New Roman"/>
                <a:cs typeface="Times New Roman"/>
              </a:rPr>
              <a:t>2</a:t>
            </a:r>
            <a:r>
              <a:rPr sz="2400" spc="-5" dirty="0">
                <a:latin typeface="Times New Roman"/>
                <a:cs typeface="Times New Roman"/>
              </a:rPr>
              <a:t>’lik alan antrum  mastoideum’un </a:t>
            </a:r>
            <a:r>
              <a:rPr sz="2400" dirty="0">
                <a:latin typeface="Times New Roman"/>
                <a:cs typeface="Times New Roman"/>
              </a:rPr>
              <a:t>yüzeyel </a:t>
            </a:r>
            <a:r>
              <a:rPr sz="2400" spc="-5" dirty="0">
                <a:latin typeface="Times New Roman"/>
                <a:cs typeface="Times New Roman"/>
              </a:rPr>
              <a:t>projeksiyonuna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uyar.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38154" y="5443664"/>
            <a:ext cx="221678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2060"/>
                </a:solidFill>
                <a:latin typeface="Times New Roman"/>
                <a:cs typeface="Times New Roman"/>
              </a:rPr>
              <a:t>Mac-even</a:t>
            </a:r>
            <a:r>
              <a:rPr sz="2400" b="1" spc="-90" dirty="0">
                <a:solidFill>
                  <a:srgbClr val="002060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2060"/>
                </a:solidFill>
                <a:latin typeface="Times New Roman"/>
                <a:cs typeface="Times New Roman"/>
              </a:rPr>
              <a:t>üçgeni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338" y="118529"/>
            <a:ext cx="11783061" cy="583236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7150">
              <a:lnSpc>
                <a:spcPct val="100000"/>
              </a:lnSpc>
              <a:spcBef>
                <a:spcPts val="100"/>
              </a:spcBef>
            </a:pPr>
            <a:r>
              <a:rPr sz="2400" b="1" spc="-270" dirty="0">
                <a:solidFill>
                  <a:srgbClr val="000066"/>
                </a:solidFill>
                <a:latin typeface="Verdana"/>
                <a:cs typeface="Verdana"/>
              </a:rPr>
              <a:t>Subregio</a:t>
            </a:r>
            <a:r>
              <a:rPr sz="2400" b="1" spc="60" dirty="0">
                <a:solidFill>
                  <a:srgbClr val="000066"/>
                </a:solidFill>
                <a:latin typeface="Verdana"/>
                <a:cs typeface="Verdana"/>
              </a:rPr>
              <a:t> </a:t>
            </a:r>
            <a:r>
              <a:rPr sz="2400" b="1" spc="-305" dirty="0">
                <a:solidFill>
                  <a:srgbClr val="000066"/>
                </a:solidFill>
                <a:latin typeface="Verdana"/>
                <a:cs typeface="Verdana"/>
              </a:rPr>
              <a:t>mastoidea</a:t>
            </a:r>
            <a:endParaRPr sz="2400" dirty="0">
              <a:latin typeface="Verdana"/>
              <a:cs typeface="Verdana"/>
            </a:endParaRPr>
          </a:p>
          <a:p>
            <a:pPr marL="355600" indent="-342900">
              <a:lnSpc>
                <a:spcPct val="100000"/>
              </a:lnSpc>
              <a:spcBef>
                <a:spcPts val="2645"/>
              </a:spcBef>
              <a:buChar char="•"/>
              <a:tabLst>
                <a:tab pos="354965" algn="l"/>
                <a:tab pos="355600" algn="l"/>
              </a:tabLst>
            </a:pPr>
            <a:r>
              <a:rPr sz="2400" dirty="0">
                <a:latin typeface="Times New Roman"/>
                <a:cs typeface="Times New Roman"/>
              </a:rPr>
              <a:t>Bu </a:t>
            </a:r>
            <a:r>
              <a:rPr sz="2400" spc="-5" dirty="0">
                <a:latin typeface="Times New Roman"/>
                <a:cs typeface="Times New Roman"/>
              </a:rPr>
              <a:t>bölgenin derisi ince </a:t>
            </a:r>
            <a:r>
              <a:rPr sz="2400" dirty="0">
                <a:latin typeface="Times New Roman"/>
                <a:cs typeface="Times New Roman"/>
              </a:rPr>
              <a:t>ve </a:t>
            </a:r>
            <a:r>
              <a:rPr sz="2400" spc="-5" dirty="0">
                <a:latin typeface="Times New Roman"/>
                <a:cs typeface="Times New Roman"/>
              </a:rPr>
              <a:t>fasyaya </a:t>
            </a:r>
            <a:r>
              <a:rPr sz="2400" dirty="0">
                <a:latin typeface="Times New Roman"/>
                <a:cs typeface="Times New Roman"/>
              </a:rPr>
              <a:t>çok </a:t>
            </a:r>
            <a:r>
              <a:rPr sz="2400" spc="-5" dirty="0">
                <a:latin typeface="Times New Roman"/>
                <a:cs typeface="Times New Roman"/>
              </a:rPr>
              <a:t>iyi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fiksedir.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Times New Roman"/>
              <a:buChar char="•"/>
            </a:pPr>
            <a:endParaRPr sz="3000" dirty="0"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5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spc="-5" dirty="0">
                <a:latin typeface="Times New Roman"/>
                <a:cs typeface="Times New Roman"/>
              </a:rPr>
              <a:t>Arka bölümü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kıllıdır.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650" dirty="0">
              <a:latin typeface="Times New Roman"/>
              <a:cs typeface="Times New Roman"/>
            </a:endParaRPr>
          </a:p>
          <a:p>
            <a:pPr marL="241300" marR="1156335" indent="-228600">
              <a:lnSpc>
                <a:spcPts val="259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Derialtı </a:t>
            </a:r>
            <a:r>
              <a:rPr sz="2400" dirty="0">
                <a:latin typeface="Times New Roman"/>
                <a:cs typeface="Times New Roman"/>
              </a:rPr>
              <a:t>dokusu, gevşek bağ dokusu ve</a:t>
            </a:r>
            <a:r>
              <a:rPr sz="2400" spc="-1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yağ  dokusundan</a:t>
            </a:r>
            <a:r>
              <a:rPr sz="2400" spc="-15" dirty="0">
                <a:latin typeface="Times New Roman"/>
                <a:cs typeface="Times New Roman"/>
              </a:rPr>
              <a:t> yapılmıştır.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600" dirty="0">
              <a:latin typeface="Times New Roman"/>
              <a:cs typeface="Times New Roman"/>
            </a:endParaRPr>
          </a:p>
          <a:p>
            <a:pPr marL="240665" marR="2074545" indent="-228600">
              <a:lnSpc>
                <a:spcPts val="2590"/>
              </a:lnSpc>
              <a:spcBef>
                <a:spcPts val="160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Derialtı katmanında bulunan venler  </a:t>
            </a:r>
            <a:r>
              <a:rPr sz="2400" spc="-35" dirty="0">
                <a:latin typeface="Times New Roman"/>
                <a:cs typeface="Times New Roman"/>
              </a:rPr>
              <a:t>for. </a:t>
            </a:r>
            <a:r>
              <a:rPr sz="2400" spc="-5" dirty="0">
                <a:latin typeface="Times New Roman"/>
                <a:cs typeface="Times New Roman"/>
              </a:rPr>
              <a:t>mastoideum’dan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geçen</a:t>
            </a:r>
          </a:p>
          <a:p>
            <a:pPr marL="241300" marR="1776730" indent="-635">
              <a:lnSpc>
                <a:spcPts val="2590"/>
              </a:lnSpc>
              <a:spcBef>
                <a:spcPts val="5"/>
              </a:spcBef>
            </a:pPr>
            <a:r>
              <a:rPr sz="2400" spc="-80" dirty="0">
                <a:solidFill>
                  <a:srgbClr val="FF0000"/>
                </a:solidFill>
                <a:latin typeface="Times New Roman"/>
                <a:cs typeface="Times New Roman"/>
              </a:rPr>
              <a:t>v. 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emisseria mastoidea </a:t>
            </a:r>
            <a:r>
              <a:rPr sz="2400" spc="-5" dirty="0">
                <a:latin typeface="Times New Roman"/>
                <a:cs typeface="Times New Roman"/>
              </a:rPr>
              <a:t>aracılığı ile  dura mater </a:t>
            </a:r>
            <a:r>
              <a:rPr sz="2400" dirty="0">
                <a:latin typeface="Times New Roman"/>
                <a:cs typeface="Times New Roman"/>
              </a:rPr>
              <a:t>ven </a:t>
            </a:r>
            <a:r>
              <a:rPr sz="2400" spc="-5" dirty="0">
                <a:latin typeface="Times New Roman"/>
                <a:cs typeface="Times New Roman"/>
              </a:rPr>
              <a:t>sinüslerine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bağlanırlar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700" dirty="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buFont typeface="Arial"/>
              <a:buChar char="•"/>
              <a:tabLst>
                <a:tab pos="241935" algn="l"/>
              </a:tabLst>
            </a:pPr>
            <a:r>
              <a:rPr sz="2400" spc="-5" dirty="0">
                <a:latin typeface="Times New Roman"/>
                <a:cs typeface="Times New Roman"/>
              </a:rPr>
              <a:t>Fasya katı ince </a:t>
            </a:r>
            <a:r>
              <a:rPr sz="2400" dirty="0">
                <a:latin typeface="Times New Roman"/>
                <a:cs typeface="Times New Roman"/>
              </a:rPr>
              <a:t>ve </a:t>
            </a:r>
            <a:r>
              <a:rPr sz="2400" spc="-5" dirty="0">
                <a:latin typeface="Times New Roman"/>
                <a:cs typeface="Times New Roman"/>
              </a:rPr>
              <a:t>galea aponeurotica ile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devamlıdır.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3700" dirty="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buFont typeface="Arial"/>
              <a:buChar char="•"/>
              <a:tabLst>
                <a:tab pos="241935" algn="l"/>
              </a:tabLst>
            </a:pPr>
            <a:r>
              <a:rPr sz="2400" spc="-5" dirty="0">
                <a:latin typeface="Times New Roman"/>
                <a:cs typeface="Times New Roman"/>
              </a:rPr>
              <a:t>Periost kemiğe fikse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durumdadır.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8589" y="117157"/>
            <a:ext cx="532638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solidFill>
                  <a:srgbClr val="C00000"/>
                </a:solidFill>
                <a:latin typeface="Times New Roman"/>
                <a:cs typeface="Times New Roman"/>
              </a:rPr>
              <a:t>1- </a:t>
            </a:r>
            <a:r>
              <a:rPr spc="-275" dirty="0">
                <a:solidFill>
                  <a:srgbClr val="C00000"/>
                </a:solidFill>
              </a:rPr>
              <a:t>Regio</a:t>
            </a:r>
            <a:r>
              <a:rPr spc="65" dirty="0">
                <a:solidFill>
                  <a:srgbClr val="C00000"/>
                </a:solidFill>
              </a:rPr>
              <a:t> </a:t>
            </a:r>
            <a:r>
              <a:rPr spc="-240" dirty="0">
                <a:solidFill>
                  <a:srgbClr val="C00000"/>
                </a:solidFill>
              </a:rPr>
              <a:t>frontoparietooccipitalis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48284" y="874776"/>
            <a:ext cx="11053115" cy="3622467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12700" marR="5080">
              <a:lnSpc>
                <a:spcPts val="2590"/>
              </a:lnSpc>
              <a:spcBef>
                <a:spcPts val="425"/>
              </a:spcBef>
            </a:pPr>
            <a:r>
              <a:rPr sz="2400" spc="-5" dirty="0">
                <a:latin typeface="Times New Roman"/>
                <a:cs typeface="Times New Roman"/>
              </a:rPr>
              <a:t>Alın hariç </a:t>
            </a:r>
            <a:r>
              <a:rPr sz="2400" dirty="0">
                <a:latin typeface="Times New Roman"/>
                <a:cs typeface="Times New Roman"/>
              </a:rPr>
              <a:t>vücudun en yoğun </a:t>
            </a:r>
            <a:r>
              <a:rPr sz="2400" spc="-5" dirty="0">
                <a:latin typeface="Times New Roman"/>
                <a:cs typeface="Times New Roman"/>
              </a:rPr>
              <a:t>kıllanan bölgesidir  (saçlı deri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bölgesi).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37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Buradaki kıllara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capilli</a:t>
            </a:r>
            <a:r>
              <a:rPr sz="2400" spc="-6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denir.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100" dirty="0">
              <a:latin typeface="Times New Roman"/>
              <a:cs typeface="Times New Roman"/>
            </a:endParaRPr>
          </a:p>
          <a:p>
            <a:pPr marL="12700" marR="1725295">
              <a:lnSpc>
                <a:spcPct val="124800"/>
              </a:lnSpc>
            </a:pPr>
            <a:r>
              <a:rPr sz="2400" spc="-5" dirty="0">
                <a:latin typeface="Times New Roman"/>
                <a:cs typeface="Times New Roman"/>
              </a:rPr>
              <a:t>Alın ile saçlı deri arasındaki sınıra 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limes capillitii </a:t>
            </a:r>
            <a:r>
              <a:rPr sz="2400" dirty="0">
                <a:latin typeface="Times New Roman"/>
                <a:cs typeface="Times New Roman"/>
              </a:rPr>
              <a:t>adı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verilir.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100" dirty="0">
              <a:latin typeface="Times New Roman"/>
              <a:cs typeface="Times New Roman"/>
            </a:endParaRPr>
          </a:p>
          <a:p>
            <a:pPr marL="12700" marR="2085975">
              <a:lnSpc>
                <a:spcPct val="124800"/>
              </a:lnSpc>
            </a:pPr>
            <a:r>
              <a:rPr sz="2400" dirty="0">
                <a:latin typeface="Times New Roman"/>
                <a:cs typeface="Times New Roman"/>
              </a:rPr>
              <a:t>Bu </a:t>
            </a:r>
            <a:r>
              <a:rPr sz="2400" spc="-5" dirty="0">
                <a:latin typeface="Times New Roman"/>
                <a:cs typeface="Times New Roman"/>
              </a:rPr>
              <a:t>sınır kadın </a:t>
            </a:r>
            <a:r>
              <a:rPr sz="2400" dirty="0">
                <a:latin typeface="Times New Roman"/>
                <a:cs typeface="Times New Roman"/>
              </a:rPr>
              <a:t>ve </a:t>
            </a:r>
            <a:r>
              <a:rPr sz="2400" spc="-5" dirty="0">
                <a:latin typeface="Times New Roman"/>
                <a:cs typeface="Times New Roman"/>
              </a:rPr>
              <a:t>çocuklarda  </a:t>
            </a:r>
            <a:r>
              <a:rPr sz="2400" dirty="0">
                <a:latin typeface="Times New Roman"/>
                <a:cs typeface="Times New Roman"/>
              </a:rPr>
              <a:t>düzgün </a:t>
            </a:r>
            <a:r>
              <a:rPr sz="2400" spc="-5" dirty="0">
                <a:latin typeface="Times New Roman"/>
                <a:cs typeface="Times New Roman"/>
              </a:rPr>
              <a:t>bir kaviste iken  yetişkin erkeklerde dökülmeye  bağlı (ALOPECIA) olarak  geriye doğru kıvrımlar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gösterir.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5" name="object 3"/>
          <p:cNvSpPr txBox="1"/>
          <p:nvPr/>
        </p:nvSpPr>
        <p:spPr>
          <a:xfrm>
            <a:off x="175323" y="5410200"/>
            <a:ext cx="11155998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221865" algn="l"/>
              </a:tabLst>
            </a:pPr>
            <a:r>
              <a:rPr sz="2400" dirty="0">
                <a:latin typeface="Times New Roman"/>
                <a:cs typeface="Times New Roman"/>
              </a:rPr>
              <a:t>Bu </a:t>
            </a:r>
            <a:r>
              <a:rPr sz="2400" spc="-5" dirty="0">
                <a:latin typeface="Times New Roman"/>
                <a:cs typeface="Times New Roman"/>
              </a:rPr>
              <a:t>bölgenin kemik katına </a:t>
            </a:r>
            <a:r>
              <a:rPr sz="2400" dirty="0">
                <a:latin typeface="Times New Roman"/>
                <a:cs typeface="Times New Roman"/>
              </a:rPr>
              <a:t>kadar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olan  </a:t>
            </a:r>
            <a:r>
              <a:rPr sz="2400" spc="-5" dirty="0" err="1">
                <a:latin typeface="Times New Roman"/>
                <a:cs typeface="Times New Roman"/>
              </a:rPr>
              <a:t>yumuşak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 err="1">
                <a:latin typeface="Times New Roman"/>
                <a:cs typeface="Times New Roman"/>
              </a:rPr>
              <a:t>dokusu</a:t>
            </a:r>
            <a:r>
              <a:rPr lang="tr-TR"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SCALP </a:t>
            </a:r>
            <a:r>
              <a:rPr sz="2400" spc="-5" dirty="0">
                <a:latin typeface="Times New Roman"/>
                <a:cs typeface="Times New Roman"/>
              </a:rPr>
              <a:t>olarak  adlandırılır</a:t>
            </a:r>
            <a:endParaRPr sz="24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307365" y="751586"/>
            <a:ext cx="5200650" cy="55092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latin typeface="Comic Sans MS"/>
                <a:cs typeface="Comic Sans MS"/>
              </a:rPr>
              <a:t>Derialtı dokusunun içinde bulunan</a:t>
            </a:r>
            <a:r>
              <a:rPr sz="2000" spc="5" dirty="0">
                <a:latin typeface="Comic Sans MS"/>
                <a:cs typeface="Comic Sans MS"/>
              </a:rPr>
              <a:t> </a:t>
            </a:r>
            <a:r>
              <a:rPr sz="2000" spc="-5" dirty="0">
                <a:latin typeface="Comic Sans MS"/>
                <a:cs typeface="Comic Sans MS"/>
              </a:rPr>
              <a:t>oluşumlar:</a:t>
            </a:r>
            <a:endParaRPr sz="20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450">
              <a:latin typeface="Comic Sans MS"/>
              <a:cs typeface="Comic Sans MS"/>
            </a:endParaRPr>
          </a:p>
          <a:p>
            <a:pPr marL="469265" indent="-22923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1800" dirty="0">
                <a:latin typeface="Comic Sans MS"/>
                <a:cs typeface="Comic Sans MS"/>
              </a:rPr>
              <a:t>M. </a:t>
            </a:r>
            <a:r>
              <a:rPr sz="1800" spc="-5" dirty="0">
                <a:latin typeface="Comic Sans MS"/>
                <a:cs typeface="Comic Sans MS"/>
              </a:rPr>
              <a:t>auricularis</a:t>
            </a:r>
            <a:r>
              <a:rPr sz="1800" spc="-2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posterior</a:t>
            </a:r>
            <a:endParaRPr sz="1800">
              <a:latin typeface="Comic Sans MS"/>
              <a:cs typeface="Comic Sans MS"/>
            </a:endParaRPr>
          </a:p>
          <a:p>
            <a:pPr marL="469265" indent="-229235">
              <a:lnSpc>
                <a:spcPct val="100000"/>
              </a:lnSpc>
              <a:spcBef>
                <a:spcPts val="284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1800" dirty="0">
                <a:latin typeface="Comic Sans MS"/>
                <a:cs typeface="Comic Sans MS"/>
              </a:rPr>
              <a:t>M.</a:t>
            </a:r>
            <a:r>
              <a:rPr sz="1800" spc="-1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sternocleidomastoideus</a:t>
            </a:r>
            <a:endParaRPr sz="1800">
              <a:latin typeface="Comic Sans MS"/>
              <a:cs typeface="Comic Sans MS"/>
            </a:endParaRPr>
          </a:p>
          <a:p>
            <a:pPr marL="469265" indent="-229235">
              <a:lnSpc>
                <a:spcPct val="100000"/>
              </a:lnSpc>
              <a:spcBef>
                <a:spcPts val="28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1800" dirty="0">
                <a:latin typeface="Comic Sans MS"/>
                <a:cs typeface="Comic Sans MS"/>
              </a:rPr>
              <a:t>m. </a:t>
            </a:r>
            <a:r>
              <a:rPr sz="1800" spc="-5" dirty="0">
                <a:latin typeface="Comic Sans MS"/>
                <a:cs typeface="Comic Sans MS"/>
              </a:rPr>
              <a:t>splenius capitis</a:t>
            </a:r>
            <a:r>
              <a:rPr sz="1800" spc="-20" dirty="0">
                <a:latin typeface="Comic Sans MS"/>
                <a:cs typeface="Comic Sans MS"/>
              </a:rPr>
              <a:t> </a:t>
            </a:r>
            <a:r>
              <a:rPr sz="1800" dirty="0">
                <a:latin typeface="Comic Sans MS"/>
                <a:cs typeface="Comic Sans MS"/>
              </a:rPr>
              <a:t>ve</a:t>
            </a:r>
            <a:endParaRPr sz="1800">
              <a:latin typeface="Comic Sans MS"/>
              <a:cs typeface="Comic Sans MS"/>
            </a:endParaRPr>
          </a:p>
          <a:p>
            <a:pPr marL="469265" marR="795655" indent="-228600">
              <a:lnSpc>
                <a:spcPts val="1939"/>
              </a:lnSpc>
              <a:spcBef>
                <a:spcPts val="535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1800" dirty="0">
                <a:latin typeface="Comic Sans MS"/>
                <a:cs typeface="Comic Sans MS"/>
              </a:rPr>
              <a:t>m. </a:t>
            </a:r>
            <a:r>
              <a:rPr sz="1800" spc="-5" dirty="0">
                <a:latin typeface="Comic Sans MS"/>
                <a:cs typeface="Comic Sans MS"/>
              </a:rPr>
              <a:t>longismus capitis’in buraya yapışan  bölümleri</a:t>
            </a:r>
            <a:endParaRPr sz="18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1900">
              <a:latin typeface="Comic Sans MS"/>
              <a:cs typeface="Comic Sans MS"/>
            </a:endParaRPr>
          </a:p>
          <a:p>
            <a:pPr marL="469265" indent="-22923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1800" dirty="0">
                <a:latin typeface="Comic Sans MS"/>
                <a:cs typeface="Comic Sans MS"/>
              </a:rPr>
              <a:t>N. </a:t>
            </a:r>
            <a:r>
              <a:rPr sz="1800" spc="-5" dirty="0">
                <a:latin typeface="Comic Sans MS"/>
                <a:cs typeface="Comic Sans MS"/>
              </a:rPr>
              <a:t>auricularis</a:t>
            </a:r>
            <a:r>
              <a:rPr sz="1800" spc="-2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magnus</a:t>
            </a:r>
            <a:endParaRPr sz="1800">
              <a:latin typeface="Comic Sans MS"/>
              <a:cs typeface="Comic Sans MS"/>
            </a:endParaRPr>
          </a:p>
          <a:p>
            <a:pPr marL="469265" indent="-229235">
              <a:lnSpc>
                <a:spcPct val="100000"/>
              </a:lnSpc>
              <a:spcBef>
                <a:spcPts val="29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1800" dirty="0">
                <a:latin typeface="Comic Sans MS"/>
                <a:cs typeface="Comic Sans MS"/>
              </a:rPr>
              <a:t>N. </a:t>
            </a:r>
            <a:r>
              <a:rPr sz="1800" spc="-5" dirty="0">
                <a:latin typeface="Comic Sans MS"/>
                <a:cs typeface="Comic Sans MS"/>
              </a:rPr>
              <a:t>occipitalis </a:t>
            </a:r>
            <a:r>
              <a:rPr sz="1800" dirty="0">
                <a:latin typeface="Comic Sans MS"/>
                <a:cs typeface="Comic Sans MS"/>
              </a:rPr>
              <a:t>minör </a:t>
            </a:r>
            <a:r>
              <a:rPr sz="1800" spc="-5" dirty="0">
                <a:latin typeface="Comic Sans MS"/>
                <a:cs typeface="Comic Sans MS"/>
              </a:rPr>
              <a:t>(plex.</a:t>
            </a:r>
            <a:r>
              <a:rPr sz="1800" spc="-25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cervicalis)</a:t>
            </a:r>
            <a:endParaRPr sz="1800">
              <a:latin typeface="Comic Sans MS"/>
              <a:cs typeface="Comic Sans MS"/>
            </a:endParaRPr>
          </a:p>
          <a:p>
            <a:pPr marL="469265" marR="2247265" indent="-228600">
              <a:lnSpc>
                <a:spcPts val="1939"/>
              </a:lnSpc>
              <a:spcBef>
                <a:spcPts val="53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1800" dirty="0">
                <a:latin typeface="Comic Sans MS"/>
                <a:cs typeface="Comic Sans MS"/>
              </a:rPr>
              <a:t>N. </a:t>
            </a:r>
            <a:r>
              <a:rPr sz="1800" spc="-5" dirty="0">
                <a:latin typeface="Comic Sans MS"/>
                <a:cs typeface="Comic Sans MS"/>
              </a:rPr>
              <a:t>auricularis</a:t>
            </a:r>
            <a:r>
              <a:rPr sz="1800" spc="-6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posterior  (n.</a:t>
            </a:r>
            <a:r>
              <a:rPr sz="1800" spc="-1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facialis)</a:t>
            </a:r>
            <a:endParaRPr sz="18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1900">
              <a:latin typeface="Comic Sans MS"/>
              <a:cs typeface="Comic Sans MS"/>
            </a:endParaRPr>
          </a:p>
          <a:p>
            <a:pPr marL="469265" indent="-229235">
              <a:lnSpc>
                <a:spcPct val="100000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1800" spc="-5" dirty="0">
                <a:latin typeface="Comic Sans MS"/>
                <a:cs typeface="Comic Sans MS"/>
              </a:rPr>
              <a:t>A. </a:t>
            </a:r>
            <a:r>
              <a:rPr sz="1800" dirty="0">
                <a:latin typeface="Comic Sans MS"/>
                <a:cs typeface="Comic Sans MS"/>
              </a:rPr>
              <a:t>V. </a:t>
            </a:r>
            <a:r>
              <a:rPr sz="1800" spc="-5" dirty="0">
                <a:latin typeface="Comic Sans MS"/>
                <a:cs typeface="Comic Sans MS"/>
              </a:rPr>
              <a:t>auricularis</a:t>
            </a:r>
            <a:r>
              <a:rPr sz="1800" spc="-1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posterior</a:t>
            </a:r>
            <a:endParaRPr sz="1800">
              <a:latin typeface="Comic Sans MS"/>
              <a:cs typeface="Comic Sans MS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2100">
              <a:latin typeface="Comic Sans MS"/>
              <a:cs typeface="Comic Sans MS"/>
            </a:endParaRPr>
          </a:p>
          <a:p>
            <a:pPr marL="469265" marR="1375410" indent="-228600">
              <a:lnSpc>
                <a:spcPts val="1939"/>
              </a:lnSpc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1800" spc="-5" dirty="0">
                <a:latin typeface="Comic Sans MS"/>
                <a:cs typeface="Comic Sans MS"/>
              </a:rPr>
              <a:t>A. </a:t>
            </a:r>
            <a:r>
              <a:rPr sz="1800" dirty="0">
                <a:latin typeface="Comic Sans MS"/>
                <a:cs typeface="Comic Sans MS"/>
              </a:rPr>
              <a:t>V. </a:t>
            </a:r>
            <a:r>
              <a:rPr sz="1800" spc="-5" dirty="0">
                <a:latin typeface="Comic Sans MS"/>
                <a:cs typeface="Comic Sans MS"/>
              </a:rPr>
              <a:t>occipitalis’in r. mastoideus  dalları</a:t>
            </a:r>
            <a:endParaRPr sz="1800">
              <a:latin typeface="Comic Sans MS"/>
              <a:cs typeface="Comic Sans MS"/>
            </a:endParaRPr>
          </a:p>
          <a:p>
            <a:pPr marL="469265" indent="-229235">
              <a:lnSpc>
                <a:spcPct val="100000"/>
              </a:lnSpc>
              <a:spcBef>
                <a:spcPts val="259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1800" spc="-5" dirty="0">
                <a:latin typeface="Comic Sans MS"/>
                <a:cs typeface="Comic Sans MS"/>
              </a:rPr>
              <a:t>Nodi</a:t>
            </a:r>
            <a:r>
              <a:rPr sz="1800" dirty="0">
                <a:latin typeface="Comic Sans MS"/>
                <a:cs typeface="Comic Sans MS"/>
              </a:rPr>
              <a:t> </a:t>
            </a:r>
            <a:r>
              <a:rPr sz="1800" spc="-5" dirty="0">
                <a:latin typeface="Comic Sans MS"/>
                <a:cs typeface="Comic Sans MS"/>
              </a:rPr>
              <a:t>mastoidei</a:t>
            </a:r>
            <a:endParaRPr sz="18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4790" y="118529"/>
            <a:ext cx="28340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70" dirty="0"/>
              <a:t>Subregio</a:t>
            </a:r>
            <a:r>
              <a:rPr sz="2400" spc="35" dirty="0"/>
              <a:t> </a:t>
            </a:r>
            <a:r>
              <a:rPr sz="2400" spc="-305" dirty="0"/>
              <a:t>mastoidea</a:t>
            </a:r>
            <a:endParaRPr sz="240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352" y="751586"/>
            <a:ext cx="11445240" cy="56013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2265">
              <a:lnSpc>
                <a:spcPct val="100000"/>
              </a:lnSpc>
              <a:spcBef>
                <a:spcPts val="100"/>
              </a:spcBef>
            </a:pPr>
            <a:r>
              <a:rPr sz="2200" dirty="0">
                <a:solidFill>
                  <a:srgbClr val="CC0000"/>
                </a:solidFill>
                <a:latin typeface="Times New Roman"/>
                <a:cs typeface="Times New Roman"/>
              </a:rPr>
              <a:t>Kemik</a:t>
            </a:r>
            <a:r>
              <a:rPr sz="2200" spc="-1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200" dirty="0">
                <a:solidFill>
                  <a:srgbClr val="CC0000"/>
                </a:solidFill>
                <a:latin typeface="Times New Roman"/>
                <a:cs typeface="Times New Roman"/>
              </a:rPr>
              <a:t>tabaka: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550">
              <a:latin typeface="Times New Roman"/>
              <a:cs typeface="Times New Roman"/>
            </a:endParaRPr>
          </a:p>
          <a:p>
            <a:pPr marL="342265" indent="-228600">
              <a:lnSpc>
                <a:spcPct val="100000"/>
              </a:lnSpc>
              <a:buFont typeface="Arial"/>
              <a:buChar char="•"/>
              <a:tabLst>
                <a:tab pos="342265" algn="l"/>
                <a:tab pos="342900" algn="l"/>
              </a:tabLst>
            </a:pPr>
            <a:r>
              <a:rPr sz="2200" spc="-5" dirty="0">
                <a:latin typeface="Times New Roman"/>
                <a:cs typeface="Times New Roman"/>
              </a:rPr>
              <a:t>Os temporale’nin pars </a:t>
            </a:r>
            <a:r>
              <a:rPr sz="2200" spc="-15" dirty="0">
                <a:latin typeface="Times New Roman"/>
                <a:cs typeface="Times New Roman"/>
              </a:rPr>
              <a:t>mastoidea’sı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oluşturur.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3550">
              <a:latin typeface="Times New Roman"/>
              <a:cs typeface="Times New Roman"/>
            </a:endParaRPr>
          </a:p>
          <a:p>
            <a:pPr marL="342265" indent="-228600">
              <a:lnSpc>
                <a:spcPts val="2510"/>
              </a:lnSpc>
              <a:buFont typeface="Arial"/>
              <a:buChar char="•"/>
              <a:tabLst>
                <a:tab pos="342265" algn="l"/>
                <a:tab pos="342900" algn="l"/>
              </a:tabLst>
            </a:pPr>
            <a:r>
              <a:rPr sz="2200" spc="-5" dirty="0">
                <a:latin typeface="Times New Roman"/>
                <a:cs typeface="Times New Roman"/>
              </a:rPr>
              <a:t>Pars </a:t>
            </a:r>
            <a:r>
              <a:rPr sz="2200" dirty="0">
                <a:latin typeface="Times New Roman"/>
                <a:cs typeface="Times New Roman"/>
              </a:rPr>
              <a:t>mastoidea içinde havalı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hücreler</a:t>
            </a:r>
            <a:endParaRPr sz="2200">
              <a:latin typeface="Times New Roman"/>
              <a:cs typeface="Times New Roman"/>
            </a:endParaRPr>
          </a:p>
          <a:p>
            <a:pPr marL="342265">
              <a:lnSpc>
                <a:spcPts val="2510"/>
              </a:lnSpc>
            </a:pPr>
            <a:r>
              <a:rPr sz="2200" dirty="0">
                <a:latin typeface="Times New Roman"/>
                <a:cs typeface="Times New Roman"/>
              </a:rPr>
              <a:t>-</a:t>
            </a:r>
            <a:r>
              <a:rPr sz="2200" dirty="0">
                <a:solidFill>
                  <a:srgbClr val="CC0000"/>
                </a:solidFill>
                <a:latin typeface="Times New Roman"/>
                <a:cs typeface="Times New Roman"/>
              </a:rPr>
              <a:t>cellulae </a:t>
            </a:r>
            <a:r>
              <a:rPr sz="2200" spc="-5" dirty="0">
                <a:solidFill>
                  <a:srgbClr val="CC0000"/>
                </a:solidFill>
                <a:latin typeface="Times New Roman"/>
                <a:cs typeface="Times New Roman"/>
              </a:rPr>
              <a:t>mastoideae</a:t>
            </a:r>
            <a:r>
              <a:rPr sz="2200" spc="-5" dirty="0">
                <a:latin typeface="Times New Roman"/>
                <a:cs typeface="Times New Roman"/>
              </a:rPr>
              <a:t>-</a:t>
            </a:r>
            <a:r>
              <a:rPr sz="2200" spc="-3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bulunur.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2400">
              <a:latin typeface="Times New Roman"/>
              <a:cs typeface="Times New Roman"/>
            </a:endParaRPr>
          </a:p>
          <a:p>
            <a:pPr marL="342265" marR="5661025" indent="-228600">
              <a:lnSpc>
                <a:spcPts val="2380"/>
              </a:lnSpc>
              <a:spcBef>
                <a:spcPts val="1645"/>
              </a:spcBef>
              <a:buFont typeface="Arial"/>
              <a:buChar char="•"/>
              <a:tabLst>
                <a:tab pos="342265" algn="l"/>
                <a:tab pos="342900" algn="l"/>
              </a:tabLst>
            </a:pPr>
            <a:r>
              <a:rPr sz="2200" dirty="0">
                <a:latin typeface="Times New Roman"/>
                <a:cs typeface="Times New Roman"/>
              </a:rPr>
              <a:t>Bu </a:t>
            </a:r>
            <a:r>
              <a:rPr sz="2200" spc="-5" dirty="0">
                <a:latin typeface="Times New Roman"/>
                <a:cs typeface="Times New Roman"/>
              </a:rPr>
              <a:t>hücrelerin </a:t>
            </a:r>
            <a:r>
              <a:rPr sz="2200" dirty="0">
                <a:latin typeface="Times New Roman"/>
                <a:cs typeface="Times New Roman"/>
              </a:rPr>
              <a:t>en büyüğü </a:t>
            </a:r>
            <a:r>
              <a:rPr sz="2200" dirty="0">
                <a:solidFill>
                  <a:srgbClr val="CC0000"/>
                </a:solidFill>
                <a:latin typeface="Times New Roman"/>
                <a:cs typeface="Times New Roman"/>
              </a:rPr>
              <a:t>antrum  </a:t>
            </a:r>
            <a:r>
              <a:rPr sz="2200" spc="-5" dirty="0">
                <a:solidFill>
                  <a:srgbClr val="CC0000"/>
                </a:solidFill>
                <a:latin typeface="Times New Roman"/>
                <a:cs typeface="Times New Roman"/>
              </a:rPr>
              <a:t>mastoideum’dur </a:t>
            </a:r>
            <a:r>
              <a:rPr sz="2200" dirty="0">
                <a:latin typeface="Times New Roman"/>
                <a:cs typeface="Times New Roman"/>
              </a:rPr>
              <a:t>ve </a:t>
            </a:r>
            <a:r>
              <a:rPr sz="2200" dirty="0">
                <a:solidFill>
                  <a:srgbClr val="CC0000"/>
                </a:solidFill>
                <a:latin typeface="Times New Roman"/>
                <a:cs typeface="Times New Roman"/>
              </a:rPr>
              <a:t>aditus ad antrum </a:t>
            </a:r>
            <a:r>
              <a:rPr sz="2200" dirty="0">
                <a:latin typeface="Times New Roman"/>
                <a:cs typeface="Times New Roman"/>
              </a:rPr>
              <a:t>aracılığı ile  cavitas </a:t>
            </a:r>
            <a:r>
              <a:rPr sz="2200" spc="-5" dirty="0">
                <a:latin typeface="Times New Roman"/>
                <a:cs typeface="Times New Roman"/>
              </a:rPr>
              <a:t>tympani’ye</a:t>
            </a:r>
            <a:r>
              <a:rPr sz="2200" spc="-40" dirty="0">
                <a:latin typeface="Times New Roman"/>
                <a:cs typeface="Times New Roman"/>
              </a:rPr>
              <a:t> </a:t>
            </a:r>
            <a:r>
              <a:rPr sz="2200" spc="-15" dirty="0">
                <a:latin typeface="Times New Roman"/>
                <a:cs typeface="Times New Roman"/>
              </a:rPr>
              <a:t>bağlanır.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26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Times New Roman"/>
                <a:cs typeface="Times New Roman"/>
              </a:rPr>
              <a:t>Pars mastoidea’nın </a:t>
            </a:r>
            <a:r>
              <a:rPr sz="2200" dirty="0">
                <a:latin typeface="Times New Roman"/>
                <a:cs typeface="Times New Roman"/>
              </a:rPr>
              <a:t>iç yüzünde </a:t>
            </a:r>
            <a:r>
              <a:rPr sz="2200" spc="-5" dirty="0">
                <a:solidFill>
                  <a:srgbClr val="ED7D31"/>
                </a:solidFill>
                <a:latin typeface="Times New Roman"/>
                <a:cs typeface="Times New Roman"/>
              </a:rPr>
              <a:t>sulcus </a:t>
            </a:r>
            <a:r>
              <a:rPr sz="2200" dirty="0">
                <a:solidFill>
                  <a:srgbClr val="ED7D31"/>
                </a:solidFill>
                <a:latin typeface="Times New Roman"/>
                <a:cs typeface="Times New Roman"/>
              </a:rPr>
              <a:t>sinus </a:t>
            </a:r>
            <a:r>
              <a:rPr sz="2200" spc="-5" dirty="0">
                <a:solidFill>
                  <a:srgbClr val="ED7D31"/>
                </a:solidFill>
                <a:latin typeface="Times New Roman"/>
                <a:cs typeface="Times New Roman"/>
              </a:rPr>
              <a:t>sigmoideus </a:t>
            </a:r>
            <a:r>
              <a:rPr sz="2200" dirty="0">
                <a:latin typeface="Times New Roman"/>
                <a:cs typeface="Times New Roman"/>
              </a:rPr>
              <a:t>yer</a:t>
            </a:r>
            <a:r>
              <a:rPr sz="2200" spc="-100" dirty="0">
                <a:latin typeface="Times New Roman"/>
                <a:cs typeface="Times New Roman"/>
              </a:rPr>
              <a:t> </a:t>
            </a:r>
            <a:r>
              <a:rPr sz="2200" spc="-25" dirty="0">
                <a:latin typeface="Times New Roman"/>
                <a:cs typeface="Times New Roman"/>
              </a:rPr>
              <a:t>alır.</a:t>
            </a:r>
            <a:endParaRPr sz="2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Times New Roman"/>
              <a:buChar char="•"/>
            </a:pPr>
            <a:endParaRPr sz="30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2380"/>
              </a:lnSpc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Times New Roman"/>
                <a:cs typeface="Times New Roman"/>
              </a:rPr>
              <a:t>Dış </a:t>
            </a:r>
            <a:r>
              <a:rPr sz="2200" dirty="0">
                <a:latin typeface="Times New Roman"/>
                <a:cs typeface="Times New Roman"/>
              </a:rPr>
              <a:t>yüzün </a:t>
            </a:r>
            <a:r>
              <a:rPr sz="2200" spc="-5" dirty="0">
                <a:latin typeface="Times New Roman"/>
                <a:cs typeface="Times New Roman"/>
              </a:rPr>
              <a:t>arka tarafında </a:t>
            </a:r>
            <a:r>
              <a:rPr sz="2200" dirty="0">
                <a:latin typeface="Times New Roman"/>
                <a:cs typeface="Times New Roman"/>
              </a:rPr>
              <a:t>ise </a:t>
            </a:r>
            <a:r>
              <a:rPr sz="2200" spc="-75" dirty="0">
                <a:solidFill>
                  <a:srgbClr val="ED7D31"/>
                </a:solidFill>
                <a:latin typeface="Times New Roman"/>
                <a:cs typeface="Times New Roman"/>
              </a:rPr>
              <a:t>v. </a:t>
            </a:r>
            <a:r>
              <a:rPr sz="2200" spc="-5" dirty="0">
                <a:solidFill>
                  <a:srgbClr val="ED7D31"/>
                </a:solidFill>
                <a:latin typeface="Times New Roman"/>
                <a:cs typeface="Times New Roman"/>
              </a:rPr>
              <a:t>emisseria mastoidea’nın </a:t>
            </a:r>
            <a:r>
              <a:rPr sz="2200" dirty="0">
                <a:latin typeface="Times New Roman"/>
                <a:cs typeface="Times New Roman"/>
              </a:rPr>
              <a:t>geçtiği </a:t>
            </a:r>
            <a:r>
              <a:rPr sz="2200" spc="-5" dirty="0">
                <a:solidFill>
                  <a:srgbClr val="CC0000"/>
                </a:solidFill>
                <a:latin typeface="Times New Roman"/>
                <a:cs typeface="Times New Roman"/>
              </a:rPr>
              <a:t>foramen mastoideum </a:t>
            </a:r>
            <a:r>
              <a:rPr sz="2200" dirty="0">
                <a:latin typeface="Times New Roman"/>
                <a:cs typeface="Times New Roman"/>
              </a:rPr>
              <a:t>adı verilen bir  delik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20" dirty="0">
                <a:latin typeface="Times New Roman"/>
                <a:cs typeface="Times New Roman"/>
              </a:rPr>
              <a:t>bulunur.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4790" y="118529"/>
            <a:ext cx="28340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70" dirty="0"/>
              <a:t>Subregio</a:t>
            </a:r>
            <a:r>
              <a:rPr sz="2400" spc="35" dirty="0"/>
              <a:t> </a:t>
            </a:r>
            <a:r>
              <a:rPr sz="2400" spc="-305" dirty="0"/>
              <a:t>mastoidea</a:t>
            </a:r>
            <a:endParaRPr sz="240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40665" y="879538"/>
            <a:ext cx="6851015" cy="452056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241300" marR="254635" indent="-228600">
              <a:lnSpc>
                <a:spcPts val="2590"/>
              </a:lnSpc>
              <a:spcBef>
                <a:spcPts val="42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Orta kulak iltihaplarında (otitis media) enfeksiyon  antrum mastoideum </a:t>
            </a:r>
            <a:r>
              <a:rPr sz="2400" dirty="0">
                <a:latin typeface="Times New Roman"/>
                <a:cs typeface="Times New Roman"/>
              </a:rPr>
              <a:t>ve </a:t>
            </a:r>
            <a:r>
              <a:rPr sz="2400" spc="-5" dirty="0">
                <a:latin typeface="Times New Roman"/>
                <a:cs typeface="Times New Roman"/>
              </a:rPr>
              <a:t>diğer cellulae mastoideae’ya  yayılabilir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</a:t>
            </a:r>
            <a:r>
              <a:rPr sz="2400" spc="-5" dirty="0">
                <a:solidFill>
                  <a:srgbClr val="FF3300"/>
                </a:solidFill>
                <a:latin typeface="Times New Roman"/>
                <a:cs typeface="Times New Roman"/>
              </a:rPr>
              <a:t>mastoidit</a:t>
            </a:r>
            <a:r>
              <a:rPr sz="2400" spc="-5" dirty="0">
                <a:latin typeface="Times New Roman"/>
                <a:cs typeface="Times New Roman"/>
              </a:rPr>
              <a:t>).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241300" marR="226695" indent="-228600" algn="just">
              <a:lnSpc>
                <a:spcPts val="2590"/>
              </a:lnSpc>
              <a:spcBef>
                <a:spcPts val="1614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Enfeksiyon buralardan intrakranial boşluğa geçerek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 ekstradural abse,menenjit, beyin absesi </a:t>
            </a:r>
            <a:r>
              <a:rPr sz="2400" spc="-5" dirty="0">
                <a:latin typeface="Times New Roman"/>
                <a:cs typeface="Times New Roman"/>
              </a:rPr>
              <a:t>yaratabildiği  gibi </a:t>
            </a:r>
            <a:r>
              <a:rPr sz="2400" dirty="0">
                <a:latin typeface="Times New Roman"/>
                <a:cs typeface="Times New Roman"/>
              </a:rPr>
              <a:t>bazen </a:t>
            </a:r>
            <a:r>
              <a:rPr sz="2400" spc="-5" dirty="0">
                <a:latin typeface="Times New Roman"/>
                <a:cs typeface="Times New Roman"/>
              </a:rPr>
              <a:t>yüzeyele doğru derialtına çıkarak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derialtı  abseleri</a:t>
            </a:r>
            <a:r>
              <a:rPr sz="2400" spc="-3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oluşturabilir.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3700">
              <a:latin typeface="Times New Roman"/>
              <a:cs typeface="Times New Roman"/>
            </a:endParaRPr>
          </a:p>
          <a:p>
            <a:pPr marL="241300" indent="-228600">
              <a:lnSpc>
                <a:spcPts val="2735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Mastoid trepanasyonu esnasında komplikasyon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olarak</a:t>
            </a:r>
            <a:endParaRPr sz="2400">
              <a:latin typeface="Times New Roman"/>
              <a:cs typeface="Times New Roman"/>
            </a:endParaRPr>
          </a:p>
          <a:p>
            <a:pPr marL="241300" marR="134620">
              <a:lnSpc>
                <a:spcPts val="2590"/>
              </a:lnSpc>
              <a:spcBef>
                <a:spcPts val="185"/>
              </a:spcBef>
            </a:pPr>
            <a:r>
              <a:rPr sz="2400" dirty="0">
                <a:latin typeface="Times New Roman"/>
                <a:cs typeface="Times New Roman"/>
              </a:rPr>
              <a:t>n. </a:t>
            </a:r>
            <a:r>
              <a:rPr sz="2400" spc="-5" dirty="0">
                <a:latin typeface="Times New Roman"/>
                <a:cs typeface="Times New Roman"/>
              </a:rPr>
              <a:t>facialis yaralanabildiği gibi sinus sigmoideus içine  </a:t>
            </a:r>
            <a:r>
              <a:rPr sz="2400" spc="-15" dirty="0">
                <a:latin typeface="Times New Roman"/>
                <a:cs typeface="Times New Roman"/>
              </a:rPr>
              <a:t>girilebilir.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4815" y="118605"/>
            <a:ext cx="28340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70" dirty="0"/>
              <a:t>Subregio</a:t>
            </a:r>
            <a:r>
              <a:rPr sz="2400" spc="35" dirty="0"/>
              <a:t> </a:t>
            </a:r>
            <a:r>
              <a:rPr sz="2400" spc="-305" dirty="0"/>
              <a:t>mastoidea</a:t>
            </a:r>
            <a:endParaRPr sz="240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4790" y="118529"/>
            <a:ext cx="24218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45" dirty="0"/>
              <a:t>Regio</a:t>
            </a:r>
            <a:r>
              <a:rPr sz="2400" spc="30" dirty="0"/>
              <a:t> </a:t>
            </a:r>
            <a:r>
              <a:rPr sz="2400" spc="-254" dirty="0"/>
              <a:t>auricularis</a:t>
            </a:r>
            <a:endParaRPr sz="2400"/>
          </a:p>
        </p:txBody>
      </p:sp>
      <p:sp>
        <p:nvSpPr>
          <p:cNvPr id="3" name="object 3"/>
          <p:cNvSpPr txBox="1"/>
          <p:nvPr/>
        </p:nvSpPr>
        <p:spPr>
          <a:xfrm>
            <a:off x="281940" y="1234694"/>
            <a:ext cx="6747509" cy="15227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İşitme </a:t>
            </a:r>
            <a:r>
              <a:rPr sz="2400" dirty="0">
                <a:latin typeface="Times New Roman"/>
                <a:cs typeface="Times New Roman"/>
              </a:rPr>
              <a:t>ve denge </a:t>
            </a:r>
            <a:r>
              <a:rPr sz="2400" spc="-10" dirty="0">
                <a:latin typeface="Times New Roman"/>
                <a:cs typeface="Times New Roman"/>
              </a:rPr>
              <a:t>organını </a:t>
            </a:r>
            <a:r>
              <a:rPr sz="2400" spc="-5" dirty="0">
                <a:latin typeface="Times New Roman"/>
                <a:cs typeface="Times New Roman"/>
              </a:rPr>
              <a:t>içeren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bölgedir.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370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23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Bölgenin kulak </a:t>
            </a:r>
            <a:r>
              <a:rPr sz="2400" dirty="0">
                <a:latin typeface="Times New Roman"/>
                <a:cs typeface="Times New Roman"/>
              </a:rPr>
              <a:t>kepçesi </a:t>
            </a:r>
            <a:r>
              <a:rPr sz="2400" spc="-5" dirty="0">
                <a:latin typeface="Times New Roman"/>
                <a:cs typeface="Times New Roman"/>
              </a:rPr>
              <a:t>dışındaki oluşumları, derinde  </a:t>
            </a:r>
            <a:r>
              <a:rPr sz="2400" spc="-15" dirty="0">
                <a:latin typeface="Times New Roman"/>
                <a:cs typeface="Times New Roman"/>
              </a:rPr>
              <a:t>yerleşmiştir.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13677" y="118529"/>
            <a:ext cx="5885180" cy="65455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3456940" algn="r">
              <a:lnSpc>
                <a:spcPct val="100000"/>
              </a:lnSpc>
              <a:spcBef>
                <a:spcPts val="100"/>
              </a:spcBef>
            </a:pPr>
            <a:r>
              <a:rPr sz="2400" b="1" spc="-245" dirty="0">
                <a:solidFill>
                  <a:srgbClr val="000066"/>
                </a:solidFill>
                <a:latin typeface="Verdana"/>
                <a:cs typeface="Verdana"/>
              </a:rPr>
              <a:t>Regio</a:t>
            </a:r>
            <a:r>
              <a:rPr sz="2400" b="1" spc="20" dirty="0">
                <a:solidFill>
                  <a:srgbClr val="000066"/>
                </a:solidFill>
                <a:latin typeface="Verdana"/>
                <a:cs typeface="Verdana"/>
              </a:rPr>
              <a:t> </a:t>
            </a:r>
            <a:r>
              <a:rPr sz="2400" b="1" spc="-254" dirty="0">
                <a:solidFill>
                  <a:srgbClr val="000066"/>
                </a:solidFill>
                <a:latin typeface="Verdana"/>
                <a:cs typeface="Verdana"/>
              </a:rPr>
              <a:t>auricularis</a:t>
            </a:r>
            <a:endParaRPr sz="2400">
              <a:latin typeface="Verdana"/>
              <a:cs typeface="Verdana"/>
            </a:endParaRPr>
          </a:p>
          <a:p>
            <a:pPr marR="3540125" algn="r">
              <a:lnSpc>
                <a:spcPct val="100000"/>
              </a:lnSpc>
              <a:spcBef>
                <a:spcPts val="2345"/>
              </a:spcBef>
            </a:pPr>
            <a:r>
              <a:rPr sz="2400" b="1" spc="-200" dirty="0">
                <a:solidFill>
                  <a:srgbClr val="000066"/>
                </a:solidFill>
                <a:latin typeface="Verdana"/>
                <a:cs typeface="Verdana"/>
              </a:rPr>
              <a:t>Auris</a:t>
            </a:r>
            <a:r>
              <a:rPr sz="2400" b="1" spc="-20" dirty="0">
                <a:solidFill>
                  <a:srgbClr val="000066"/>
                </a:solidFill>
                <a:latin typeface="Verdana"/>
                <a:cs typeface="Verdana"/>
              </a:rPr>
              <a:t> </a:t>
            </a:r>
            <a:r>
              <a:rPr sz="2400" b="1" spc="-170" dirty="0">
                <a:solidFill>
                  <a:srgbClr val="000066"/>
                </a:solidFill>
                <a:latin typeface="Verdana"/>
                <a:cs typeface="Verdana"/>
              </a:rPr>
              <a:t>(kulak):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5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İşitme </a:t>
            </a:r>
            <a:r>
              <a:rPr sz="2400" dirty="0">
                <a:latin typeface="Times New Roman"/>
                <a:cs typeface="Times New Roman"/>
              </a:rPr>
              <a:t>ve denge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organıdır.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latin typeface="Times New Roman"/>
                <a:cs typeface="Times New Roman"/>
              </a:rPr>
              <a:t>3 </a:t>
            </a:r>
            <a:r>
              <a:rPr sz="2400" spc="-5" dirty="0">
                <a:latin typeface="Times New Roman"/>
                <a:cs typeface="Times New Roman"/>
              </a:rPr>
              <a:t>bölüme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ayrılır;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698500" lvl="1" indent="-2286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698500" algn="l"/>
              </a:tabLst>
            </a:pPr>
            <a:r>
              <a:rPr sz="2400" i="1" spc="-5" dirty="0">
                <a:latin typeface="Times New Roman"/>
                <a:cs typeface="Times New Roman"/>
              </a:rPr>
              <a:t>Auris externa (dış</a:t>
            </a:r>
            <a:r>
              <a:rPr sz="2400" i="1" spc="-35" dirty="0">
                <a:latin typeface="Times New Roman"/>
                <a:cs typeface="Times New Roman"/>
              </a:rPr>
              <a:t> </a:t>
            </a:r>
            <a:r>
              <a:rPr sz="2400" i="1" spc="-5" dirty="0">
                <a:latin typeface="Times New Roman"/>
                <a:cs typeface="Times New Roman"/>
              </a:rPr>
              <a:t>kulak)</a:t>
            </a:r>
            <a:endParaRPr sz="24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buFont typeface="Arial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698500" lvl="1" indent="-2286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698500" algn="l"/>
              </a:tabLst>
            </a:pPr>
            <a:r>
              <a:rPr sz="2400" i="1" spc="-5" dirty="0">
                <a:latin typeface="Times New Roman"/>
                <a:cs typeface="Times New Roman"/>
              </a:rPr>
              <a:t>Auris media (orta</a:t>
            </a:r>
            <a:r>
              <a:rPr sz="2400" i="1" spc="-30" dirty="0">
                <a:latin typeface="Times New Roman"/>
                <a:cs typeface="Times New Roman"/>
              </a:rPr>
              <a:t> </a:t>
            </a:r>
            <a:r>
              <a:rPr sz="2400" i="1" spc="-5" dirty="0">
                <a:latin typeface="Times New Roman"/>
                <a:cs typeface="Times New Roman"/>
              </a:rPr>
              <a:t>kulak)</a:t>
            </a:r>
            <a:endParaRPr sz="24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698500" lvl="1" indent="-228600">
              <a:lnSpc>
                <a:spcPct val="100000"/>
              </a:lnSpc>
              <a:buFont typeface="Arial"/>
              <a:buChar char="•"/>
              <a:tabLst>
                <a:tab pos="698500" algn="l"/>
              </a:tabLst>
            </a:pPr>
            <a:r>
              <a:rPr sz="2400" i="1" spc="-5" dirty="0">
                <a:latin typeface="Times New Roman"/>
                <a:cs typeface="Times New Roman"/>
              </a:rPr>
              <a:t>Auris interna (iç</a:t>
            </a:r>
            <a:r>
              <a:rPr sz="2400" i="1" spc="-15" dirty="0">
                <a:latin typeface="Times New Roman"/>
                <a:cs typeface="Times New Roman"/>
              </a:rPr>
              <a:t> </a:t>
            </a:r>
            <a:r>
              <a:rPr sz="2400" i="1" spc="-5" dirty="0">
                <a:latin typeface="Times New Roman"/>
                <a:cs typeface="Times New Roman"/>
              </a:rPr>
              <a:t>kulak)</a:t>
            </a:r>
            <a:endParaRPr sz="24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Dış </a:t>
            </a:r>
            <a:r>
              <a:rPr sz="2400" dirty="0">
                <a:latin typeface="Times New Roman"/>
                <a:cs typeface="Times New Roman"/>
              </a:rPr>
              <a:t>ve </a:t>
            </a:r>
            <a:r>
              <a:rPr sz="2400" spc="-5" dirty="0">
                <a:latin typeface="Times New Roman"/>
                <a:cs typeface="Times New Roman"/>
              </a:rPr>
              <a:t>orta kulak iletim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aygıtı,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İç kulak algı (persepsiyon) aygıtı olarak görev  </a:t>
            </a:r>
            <a:r>
              <a:rPr sz="2400" spc="-25" dirty="0">
                <a:latin typeface="Times New Roman"/>
                <a:cs typeface="Times New Roman"/>
              </a:rPr>
              <a:t>yapar.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1940" y="1233170"/>
            <a:ext cx="5195570" cy="5212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sz="2400" b="1" spc="-200" dirty="0">
                <a:solidFill>
                  <a:srgbClr val="000066"/>
                </a:solidFill>
                <a:latin typeface="Verdana"/>
                <a:cs typeface="Verdana"/>
              </a:rPr>
              <a:t>Auris</a:t>
            </a:r>
            <a:r>
              <a:rPr sz="2400" b="1" spc="50" dirty="0">
                <a:solidFill>
                  <a:srgbClr val="000066"/>
                </a:solidFill>
                <a:latin typeface="Verdana"/>
                <a:cs typeface="Verdana"/>
              </a:rPr>
              <a:t> </a:t>
            </a:r>
            <a:r>
              <a:rPr sz="2400" b="1" spc="-240" dirty="0">
                <a:solidFill>
                  <a:srgbClr val="000066"/>
                </a:solidFill>
                <a:latin typeface="Verdana"/>
                <a:cs typeface="Verdana"/>
              </a:rPr>
              <a:t>externa: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500">
              <a:latin typeface="Verdana"/>
              <a:cs typeface="Verdana"/>
            </a:endParaRPr>
          </a:p>
          <a:p>
            <a:pPr marL="241300" marR="475615" indent="-228600">
              <a:lnSpc>
                <a:spcPts val="23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Sesin toplanması, arttırılması </a:t>
            </a:r>
            <a:r>
              <a:rPr sz="2400" dirty="0">
                <a:latin typeface="Times New Roman"/>
                <a:cs typeface="Times New Roman"/>
              </a:rPr>
              <a:t>ve </a:t>
            </a:r>
            <a:r>
              <a:rPr sz="2400" spc="-5" dirty="0">
                <a:latin typeface="Times New Roman"/>
                <a:cs typeface="Times New Roman"/>
              </a:rPr>
              <a:t>orta  kulağa iletilmesinde rol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oynar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32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Dış kulak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kapsamında: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2800">
              <a:latin typeface="Times New Roman"/>
              <a:cs typeface="Times New Roman"/>
            </a:endParaRPr>
          </a:p>
          <a:p>
            <a:pPr marL="698500" lvl="1" indent="-228600">
              <a:lnSpc>
                <a:spcPct val="100000"/>
              </a:lnSpc>
              <a:buFont typeface="Arial"/>
              <a:buChar char="•"/>
              <a:tabLst>
                <a:tab pos="698500" algn="l"/>
              </a:tabLst>
            </a:pPr>
            <a:r>
              <a:rPr sz="2400" spc="-5" dirty="0">
                <a:latin typeface="Times New Roman"/>
                <a:cs typeface="Times New Roman"/>
              </a:rPr>
              <a:t>Auricula (kulak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kepçesi)</a:t>
            </a:r>
            <a:endParaRPr sz="24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buFont typeface="Arial"/>
              <a:buChar char="•"/>
            </a:pPr>
            <a:endParaRPr sz="2850">
              <a:latin typeface="Times New Roman"/>
              <a:cs typeface="Times New Roman"/>
            </a:endParaRPr>
          </a:p>
          <a:p>
            <a:pPr marL="698500" marR="5080" lvl="1" indent="-229235">
              <a:lnSpc>
                <a:spcPts val="2300"/>
              </a:lnSpc>
              <a:spcBef>
                <a:spcPts val="5"/>
              </a:spcBef>
              <a:buFont typeface="Arial"/>
              <a:buChar char="•"/>
              <a:tabLst>
                <a:tab pos="698500" algn="l"/>
              </a:tabLst>
            </a:pPr>
            <a:r>
              <a:rPr sz="2400" spc="-5" dirty="0">
                <a:latin typeface="Times New Roman"/>
                <a:cs typeface="Times New Roman"/>
              </a:rPr>
              <a:t>Meatus acusticus externus (dış kulak  yolu)</a:t>
            </a:r>
            <a:endParaRPr sz="24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10"/>
              </a:spcBef>
              <a:buFont typeface="Arial"/>
              <a:buChar char="•"/>
            </a:pPr>
            <a:endParaRPr sz="3300">
              <a:latin typeface="Times New Roman"/>
              <a:cs typeface="Times New Roman"/>
            </a:endParaRPr>
          </a:p>
          <a:p>
            <a:pPr marL="697865" marR="1824355" lvl="1" indent="-228600">
              <a:lnSpc>
                <a:spcPts val="2300"/>
              </a:lnSpc>
              <a:spcBef>
                <a:spcPts val="5"/>
              </a:spcBef>
              <a:buFont typeface="Arial"/>
              <a:buChar char="•"/>
              <a:tabLst>
                <a:tab pos="698500" algn="l"/>
              </a:tabLst>
            </a:pPr>
            <a:r>
              <a:rPr sz="2400" spc="-5" dirty="0">
                <a:latin typeface="Times New Roman"/>
                <a:cs typeface="Times New Roman"/>
              </a:rPr>
              <a:t>Membrana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tympanica  (kulak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zarı)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4790" y="118529"/>
            <a:ext cx="24218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45" dirty="0"/>
              <a:t>Regio</a:t>
            </a:r>
            <a:r>
              <a:rPr sz="2400" spc="30" dirty="0"/>
              <a:t> </a:t>
            </a:r>
            <a:r>
              <a:rPr sz="2400" spc="-254" dirty="0"/>
              <a:t>auricularis</a:t>
            </a:r>
            <a:endParaRPr sz="240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4790" y="153581"/>
            <a:ext cx="2033270" cy="330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000" spc="-5" dirty="0">
                <a:latin typeface="Comic Sans MS"/>
                <a:cs typeface="Comic Sans MS"/>
              </a:rPr>
              <a:t>Regio</a:t>
            </a:r>
            <a:r>
              <a:rPr sz="2000" spc="-80" dirty="0">
                <a:latin typeface="Comic Sans MS"/>
                <a:cs typeface="Comic Sans MS"/>
              </a:rPr>
              <a:t> </a:t>
            </a:r>
            <a:r>
              <a:rPr sz="2000" spc="-5" dirty="0">
                <a:latin typeface="Comic Sans MS"/>
                <a:cs typeface="Comic Sans MS"/>
              </a:rPr>
              <a:t>auricularis</a:t>
            </a:r>
            <a:endParaRPr sz="2000">
              <a:latin typeface="Comic Sans MS"/>
              <a:cs typeface="Comic Sans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1940" y="896365"/>
            <a:ext cx="5473700" cy="5615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271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000066"/>
                </a:solidFill>
                <a:latin typeface="Times New Roman"/>
                <a:cs typeface="Times New Roman"/>
              </a:rPr>
              <a:t>Auricula: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7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Deforme </a:t>
            </a:r>
            <a:r>
              <a:rPr sz="2400" dirty="0">
                <a:latin typeface="Times New Roman"/>
                <a:cs typeface="Times New Roman"/>
              </a:rPr>
              <a:t>huni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şeklinde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37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Serbest bir dış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kenarı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37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Medial </a:t>
            </a:r>
            <a:r>
              <a:rPr sz="2400" dirty="0">
                <a:latin typeface="Times New Roman"/>
                <a:cs typeface="Times New Roman"/>
              </a:rPr>
              <a:t>ve </a:t>
            </a:r>
            <a:r>
              <a:rPr sz="2400" spc="-5" dirty="0">
                <a:latin typeface="Times New Roman"/>
                <a:cs typeface="Times New Roman"/>
              </a:rPr>
              <a:t>lateral iki kenarı</a:t>
            </a:r>
            <a:r>
              <a:rPr sz="2400" spc="-6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vardır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Arial"/>
              <a:buChar char="•"/>
            </a:pPr>
            <a:endParaRPr sz="4000">
              <a:latin typeface="Times New Roman"/>
              <a:cs typeface="Times New Roman"/>
            </a:endParaRPr>
          </a:p>
          <a:p>
            <a:pPr marL="241300" marR="741045" indent="-228600">
              <a:lnSpc>
                <a:spcPts val="259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Dış </a:t>
            </a:r>
            <a:r>
              <a:rPr sz="2400" dirty="0">
                <a:latin typeface="Times New Roman"/>
                <a:cs typeface="Times New Roman"/>
              </a:rPr>
              <a:t>yanyüzde </a:t>
            </a:r>
            <a:r>
              <a:rPr sz="2400" spc="-5" dirty="0">
                <a:latin typeface="Times New Roman"/>
                <a:cs typeface="Times New Roman"/>
              </a:rPr>
              <a:t>kişiden kişiye farklılık  gösteren girinti </a:t>
            </a:r>
            <a:r>
              <a:rPr sz="2400" dirty="0">
                <a:latin typeface="Times New Roman"/>
                <a:cs typeface="Times New Roman"/>
              </a:rPr>
              <a:t>ve </a:t>
            </a:r>
            <a:r>
              <a:rPr sz="2400" spc="-5" dirty="0">
                <a:latin typeface="Times New Roman"/>
                <a:cs typeface="Times New Roman"/>
              </a:rPr>
              <a:t>çıkıntılar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vardır.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2590"/>
              </a:lnSpc>
              <a:spcBef>
                <a:spcPts val="160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Artistik anotomi </a:t>
            </a:r>
            <a:r>
              <a:rPr sz="2400" dirty="0">
                <a:latin typeface="Times New Roman"/>
                <a:cs typeface="Times New Roman"/>
              </a:rPr>
              <a:t>yönünden yüz </a:t>
            </a:r>
            <a:r>
              <a:rPr sz="2400" spc="-5" dirty="0">
                <a:latin typeface="Times New Roman"/>
                <a:cs typeface="Times New Roman"/>
              </a:rPr>
              <a:t>yüksekliği,  kulak yüksekliğinin </a:t>
            </a:r>
            <a:r>
              <a:rPr sz="2400" dirty="0">
                <a:latin typeface="Times New Roman"/>
                <a:cs typeface="Times New Roman"/>
              </a:rPr>
              <a:t>3 </a:t>
            </a:r>
            <a:r>
              <a:rPr sz="2400" spc="-5" dirty="0">
                <a:latin typeface="Times New Roman"/>
                <a:cs typeface="Times New Roman"/>
              </a:rPr>
              <a:t>katına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eşittir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339" y="0"/>
            <a:ext cx="10447655" cy="3441700"/>
          </a:xfrm>
          <a:prstGeom prst="rect">
            <a:avLst/>
          </a:prstGeom>
        </p:spPr>
        <p:txBody>
          <a:bodyPr vert="horz" wrap="square" lIns="0" tIns="213995" rIns="0" bIns="0" rtlCol="0">
            <a:spAutoFit/>
          </a:bodyPr>
          <a:lstStyle/>
          <a:p>
            <a:pPr marL="57150">
              <a:lnSpc>
                <a:spcPct val="100000"/>
              </a:lnSpc>
              <a:spcBef>
                <a:spcPts val="1685"/>
              </a:spcBef>
            </a:pPr>
            <a:r>
              <a:rPr sz="2400" b="1" spc="-245" dirty="0">
                <a:solidFill>
                  <a:srgbClr val="000066"/>
                </a:solidFill>
                <a:latin typeface="Verdana"/>
                <a:cs typeface="Verdana"/>
              </a:rPr>
              <a:t>Regio</a:t>
            </a:r>
            <a:r>
              <a:rPr sz="2400" b="1" spc="75" dirty="0">
                <a:solidFill>
                  <a:srgbClr val="000066"/>
                </a:solidFill>
                <a:latin typeface="Verdana"/>
                <a:cs typeface="Verdana"/>
              </a:rPr>
              <a:t> </a:t>
            </a:r>
            <a:r>
              <a:rPr sz="2400" b="1" spc="-254" dirty="0">
                <a:solidFill>
                  <a:srgbClr val="000066"/>
                </a:solidFill>
                <a:latin typeface="Verdana"/>
                <a:cs typeface="Verdana"/>
              </a:rPr>
              <a:t>auricularis</a:t>
            </a:r>
            <a:endParaRPr sz="24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585"/>
              </a:spcBef>
            </a:pPr>
            <a:r>
              <a:rPr sz="2400" spc="-5" dirty="0">
                <a:solidFill>
                  <a:srgbClr val="000066"/>
                </a:solidFill>
                <a:latin typeface="Times New Roman"/>
                <a:cs typeface="Times New Roman"/>
              </a:rPr>
              <a:t>Auricula:</a:t>
            </a:r>
            <a:endParaRPr sz="24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71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Kulak kepçesi, kulak memesi hariç elastik kıkırdaktan yapılmış bir iskelete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sahiptir.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37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Kulak kepçesi ince bir deri ile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örtülüdür.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37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Derialtında </a:t>
            </a:r>
            <a:r>
              <a:rPr sz="2400" dirty="0">
                <a:latin typeface="Times New Roman"/>
                <a:cs typeface="Times New Roman"/>
              </a:rPr>
              <a:t>yağ dokusu </a:t>
            </a:r>
            <a:r>
              <a:rPr sz="2400" spc="-5" dirty="0">
                <a:latin typeface="Times New Roman"/>
                <a:cs typeface="Times New Roman"/>
              </a:rPr>
              <a:t>yoktur </a:t>
            </a:r>
            <a:r>
              <a:rPr sz="2400" dirty="0">
                <a:latin typeface="Times New Roman"/>
                <a:cs typeface="Times New Roman"/>
              </a:rPr>
              <a:t>ve </a:t>
            </a:r>
            <a:r>
              <a:rPr sz="2400" spc="-5" dirty="0">
                <a:latin typeface="Times New Roman"/>
                <a:cs typeface="Times New Roman"/>
              </a:rPr>
              <a:t>altındaki kıkırdak iskelete sıkıca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tutunmuştur.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4790" y="118529"/>
            <a:ext cx="24218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45" dirty="0"/>
              <a:t>Regio</a:t>
            </a:r>
            <a:r>
              <a:rPr sz="2400" spc="30" dirty="0"/>
              <a:t> </a:t>
            </a:r>
            <a:r>
              <a:rPr sz="2400" spc="-254" dirty="0"/>
              <a:t>auricularis</a:t>
            </a:r>
            <a:endParaRPr sz="2400"/>
          </a:p>
        </p:txBody>
      </p:sp>
      <p:pic>
        <p:nvPicPr>
          <p:cNvPr id="10" name="Resim 9">
            <a:extLst>
              <a:ext uri="{FF2B5EF4-FFF2-40B4-BE49-F238E27FC236}">
                <a16:creationId xmlns:a16="http://schemas.microsoft.com/office/drawing/2014/main" id="{88D26E86-090E-D8BF-1C44-4CE5DF5477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0" y="688610"/>
            <a:ext cx="6248942" cy="5480779"/>
          </a:xfrm>
          <a:prstGeom prst="rect">
            <a:avLst/>
          </a:prstGeom>
        </p:spPr>
      </p:pic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4790" y="118529"/>
            <a:ext cx="24218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45" dirty="0"/>
              <a:t>Regio</a:t>
            </a:r>
            <a:r>
              <a:rPr sz="2400" spc="30" dirty="0"/>
              <a:t> </a:t>
            </a:r>
            <a:r>
              <a:rPr sz="2400" spc="-254" dirty="0"/>
              <a:t>auricularis</a:t>
            </a:r>
            <a:endParaRPr sz="2400"/>
          </a:p>
        </p:txBody>
      </p:sp>
      <p:pic>
        <p:nvPicPr>
          <p:cNvPr id="9" name="Resim 8">
            <a:extLst>
              <a:ext uri="{FF2B5EF4-FFF2-40B4-BE49-F238E27FC236}">
                <a16:creationId xmlns:a16="http://schemas.microsoft.com/office/drawing/2014/main" id="{D5E80698-6CBD-A61D-AB8B-DDA9CB7E47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914400"/>
            <a:ext cx="6139204" cy="526130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01395" y="341388"/>
            <a:ext cx="3813810" cy="3846195"/>
            <a:chOff x="501395" y="341388"/>
            <a:chExt cx="3813810" cy="3846195"/>
          </a:xfrm>
        </p:grpSpPr>
        <p:sp>
          <p:nvSpPr>
            <p:cNvPr id="3" name="object 3"/>
            <p:cNvSpPr/>
            <p:nvPr/>
          </p:nvSpPr>
          <p:spPr>
            <a:xfrm>
              <a:off x="501395" y="341388"/>
              <a:ext cx="1575054" cy="75970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01395" y="958608"/>
              <a:ext cx="727697" cy="75970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68501" y="958608"/>
              <a:ext cx="736854" cy="75970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01395" y="1575828"/>
              <a:ext cx="784847" cy="75970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35152" y="1575828"/>
              <a:ext cx="1784604" cy="75970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253995" y="1575828"/>
              <a:ext cx="1232154" cy="75970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01395" y="2193048"/>
              <a:ext cx="765810" cy="759701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16102" y="2193048"/>
              <a:ext cx="1917954" cy="759701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368295" y="2193048"/>
              <a:ext cx="1232154" cy="75970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01395" y="2810268"/>
              <a:ext cx="746760" cy="759701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97052" y="2810268"/>
              <a:ext cx="1079754" cy="759701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511045" y="2810268"/>
              <a:ext cx="1937003" cy="759701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083051" y="2810268"/>
              <a:ext cx="1232153" cy="75970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1395" y="3427488"/>
              <a:ext cx="727697" cy="759701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78002" y="3427488"/>
              <a:ext cx="1803654" cy="759701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701040" y="426402"/>
            <a:ext cx="114998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ED7D31"/>
                </a:solidFill>
                <a:latin typeface="Times New Roman"/>
                <a:cs typeface="Times New Roman"/>
              </a:rPr>
              <a:t>SCALP</a:t>
            </a:r>
          </a:p>
        </p:txBody>
      </p:sp>
      <p:grpSp>
        <p:nvGrpSpPr>
          <p:cNvPr id="19" name="object 19"/>
          <p:cNvGrpSpPr/>
          <p:nvPr/>
        </p:nvGrpSpPr>
        <p:grpSpPr>
          <a:xfrm>
            <a:off x="601980" y="4337316"/>
            <a:ext cx="3743960" cy="2357120"/>
            <a:chOff x="601980" y="4337316"/>
            <a:chExt cx="3743960" cy="2357120"/>
          </a:xfrm>
        </p:grpSpPr>
        <p:sp>
          <p:nvSpPr>
            <p:cNvPr id="20" name="object 20"/>
            <p:cNvSpPr/>
            <p:nvPr/>
          </p:nvSpPr>
          <p:spPr>
            <a:xfrm>
              <a:off x="601980" y="4337316"/>
              <a:ext cx="1580375" cy="510527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499616" y="4755641"/>
              <a:ext cx="1114044" cy="566928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337815" y="4755641"/>
              <a:ext cx="1086611" cy="566928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499616" y="5212841"/>
              <a:ext cx="1030223" cy="566928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253996" y="5212841"/>
              <a:ext cx="1047750" cy="566928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499616" y="5670041"/>
              <a:ext cx="1114044" cy="566927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337815" y="5670041"/>
              <a:ext cx="1043940" cy="566927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499616" y="6127241"/>
              <a:ext cx="1341120" cy="566928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563368" y="6127241"/>
              <a:ext cx="1782318" cy="566928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701040" y="837882"/>
            <a:ext cx="3478529" cy="5681345"/>
          </a:xfrm>
          <a:prstGeom prst="rect">
            <a:avLst/>
          </a:prstGeom>
        </p:spPr>
        <p:txBody>
          <a:bodyPr vert="horz" wrap="square" lIns="0" tIns="2184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20"/>
              </a:spcBef>
            </a:pPr>
            <a:r>
              <a:rPr sz="27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S kin</a:t>
            </a: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2700" b="1" spc="-5" dirty="0">
                <a:solidFill>
                  <a:srgbClr val="ED7D31"/>
                </a:solidFill>
                <a:latin typeface="Times New Roman"/>
                <a:cs typeface="Times New Roman"/>
              </a:rPr>
              <a:t>C </a:t>
            </a:r>
            <a:r>
              <a:rPr sz="2700" dirty="0">
                <a:latin typeface="Times New Roman"/>
                <a:cs typeface="Times New Roman"/>
              </a:rPr>
              <a:t>onnective</a:t>
            </a:r>
            <a:r>
              <a:rPr sz="2700" spc="-1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tissue</a:t>
            </a: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2700" b="1" spc="-5" dirty="0">
                <a:solidFill>
                  <a:srgbClr val="ED7D31"/>
                </a:solidFill>
                <a:latin typeface="Times New Roman"/>
                <a:cs typeface="Times New Roman"/>
              </a:rPr>
              <a:t>A </a:t>
            </a:r>
            <a:r>
              <a:rPr sz="2700" dirty="0">
                <a:latin typeface="Times New Roman"/>
                <a:cs typeface="Times New Roman"/>
              </a:rPr>
              <a:t>poneurotic</a:t>
            </a:r>
            <a:r>
              <a:rPr sz="2700" spc="-16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tissue</a:t>
            </a: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2700" b="1" dirty="0">
                <a:solidFill>
                  <a:srgbClr val="ED7D31"/>
                </a:solidFill>
                <a:latin typeface="Times New Roman"/>
                <a:cs typeface="Times New Roman"/>
              </a:rPr>
              <a:t>L </a:t>
            </a:r>
            <a:r>
              <a:rPr sz="2700" dirty="0">
                <a:latin typeface="Times New Roman"/>
                <a:cs typeface="Times New Roman"/>
              </a:rPr>
              <a:t>oose connective</a:t>
            </a:r>
            <a:r>
              <a:rPr sz="2700" spc="-20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tissue</a:t>
            </a: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2700" b="1" dirty="0">
                <a:solidFill>
                  <a:srgbClr val="ED7D31"/>
                </a:solidFill>
                <a:latin typeface="Times New Roman"/>
                <a:cs typeface="Times New Roman"/>
              </a:rPr>
              <a:t>P</a:t>
            </a:r>
            <a:r>
              <a:rPr sz="2700" b="1" spc="-155" dirty="0">
                <a:solidFill>
                  <a:srgbClr val="ED7D31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eriosteum</a:t>
            </a:r>
            <a:endParaRPr sz="2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150">
              <a:latin typeface="Times New Roman"/>
              <a:cs typeface="Times New Roman"/>
            </a:endParaRPr>
          </a:p>
          <a:p>
            <a:pPr marL="42545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Kemik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tabaka</a:t>
            </a:r>
            <a:endParaRPr sz="1800">
              <a:latin typeface="Times New Roman"/>
              <a:cs typeface="Times New Roman"/>
            </a:endParaRPr>
          </a:p>
          <a:p>
            <a:pPr marL="956944" marR="926465">
              <a:lnSpc>
                <a:spcPts val="3600"/>
              </a:lnSpc>
              <a:spcBef>
                <a:spcPts val="310"/>
              </a:spcBef>
            </a:pPr>
            <a:r>
              <a:rPr sz="2000" spc="-5" dirty="0">
                <a:latin typeface="Times New Roman"/>
                <a:cs typeface="Times New Roman"/>
              </a:rPr>
              <a:t>Lamina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externa  Diploe aralığı  Lamina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interna</a:t>
            </a:r>
            <a:endParaRPr sz="2000">
              <a:latin typeface="Times New Roman"/>
              <a:cs typeface="Times New Roman"/>
            </a:endParaRPr>
          </a:p>
          <a:p>
            <a:pPr marL="957580">
              <a:lnSpc>
                <a:spcPct val="100000"/>
              </a:lnSpc>
              <a:spcBef>
                <a:spcPts val="880"/>
              </a:spcBef>
            </a:pPr>
            <a:r>
              <a:rPr sz="2000" spc="-5" dirty="0">
                <a:latin typeface="Times New Roman"/>
                <a:cs typeface="Times New Roman"/>
              </a:rPr>
              <a:t>Meninges (beyin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zarları)</a:t>
            </a:r>
            <a:endParaRPr sz="2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24790" y="882459"/>
            <a:ext cx="4198620" cy="5877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000066"/>
                </a:solidFill>
                <a:latin typeface="Times New Roman"/>
                <a:cs typeface="Times New Roman"/>
              </a:rPr>
              <a:t>Auriculanın deri</a:t>
            </a:r>
            <a:r>
              <a:rPr sz="2400" b="1" spc="-35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0066"/>
                </a:solidFill>
                <a:latin typeface="Times New Roman"/>
                <a:cs typeface="Times New Roman"/>
              </a:rPr>
              <a:t>inervasyonu: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241300" marR="126746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N. auricularis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magnus  (plex.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cervicalis)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241300" marR="1523365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N. occipitalis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minor  (plex.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cervicalis)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241300" marR="1293495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N.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auriculotemporalis  (n.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mandibularis)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latin typeface="Times New Roman"/>
                <a:cs typeface="Times New Roman"/>
              </a:rPr>
              <a:t>R.</a:t>
            </a:r>
            <a:r>
              <a:rPr sz="2400" spc="-5" dirty="0">
                <a:latin typeface="Times New Roman"/>
                <a:cs typeface="Times New Roman"/>
              </a:rPr>
              <a:t> auricularis</a:t>
            </a:r>
            <a:endParaRPr sz="24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(n. </a:t>
            </a:r>
            <a:r>
              <a:rPr sz="2400" dirty="0">
                <a:latin typeface="Times New Roman"/>
                <a:cs typeface="Times New Roman"/>
              </a:rPr>
              <a:t>vagus) </a:t>
            </a:r>
            <a:r>
              <a:rPr sz="2400" spc="-5" dirty="0">
                <a:latin typeface="Times New Roman"/>
                <a:cs typeface="Times New Roman"/>
              </a:rPr>
              <a:t>(Arnold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siniri)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241300" marR="1132205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N. auricularis posterior  (N.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facialis)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4790" y="118630"/>
            <a:ext cx="24218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45" dirty="0"/>
              <a:t>Regio</a:t>
            </a:r>
            <a:r>
              <a:rPr sz="2400" spc="30" dirty="0"/>
              <a:t> </a:t>
            </a:r>
            <a:r>
              <a:rPr sz="2400" spc="-254" dirty="0"/>
              <a:t>auricularis</a:t>
            </a:r>
            <a:endParaRPr sz="240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689" y="1440815"/>
            <a:ext cx="5504815" cy="28238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100"/>
              </a:spcBef>
            </a:pPr>
            <a:r>
              <a:rPr sz="2400" b="1" spc="-254" dirty="0">
                <a:solidFill>
                  <a:srgbClr val="000066"/>
                </a:solidFill>
                <a:latin typeface="Verdana"/>
                <a:cs typeface="Verdana"/>
              </a:rPr>
              <a:t>Meatus </a:t>
            </a:r>
            <a:r>
              <a:rPr sz="2400" b="1" spc="-290" dirty="0">
                <a:solidFill>
                  <a:srgbClr val="000066"/>
                </a:solidFill>
                <a:latin typeface="Verdana"/>
                <a:cs typeface="Verdana"/>
              </a:rPr>
              <a:t>acusticus</a:t>
            </a:r>
            <a:r>
              <a:rPr sz="2400" b="1" spc="-195" dirty="0">
                <a:solidFill>
                  <a:srgbClr val="000066"/>
                </a:solidFill>
                <a:latin typeface="Verdana"/>
                <a:cs typeface="Verdana"/>
              </a:rPr>
              <a:t> </a:t>
            </a:r>
            <a:r>
              <a:rPr sz="2400" b="1" spc="-245" dirty="0">
                <a:solidFill>
                  <a:srgbClr val="000066"/>
                </a:solidFill>
                <a:latin typeface="Verdana"/>
                <a:cs typeface="Verdana"/>
              </a:rPr>
              <a:t>externus: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450">
              <a:latin typeface="Verdana"/>
              <a:cs typeface="Verdana"/>
            </a:endParaRPr>
          </a:p>
          <a:p>
            <a:pPr marL="241300" marR="5080" indent="-228600">
              <a:lnSpc>
                <a:spcPts val="2590"/>
              </a:lnSpc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latin typeface="Times New Roman"/>
                <a:cs typeface="Times New Roman"/>
              </a:rPr>
              <a:t>Concha </a:t>
            </a:r>
            <a:r>
              <a:rPr sz="2400" spc="-5" dirty="0">
                <a:latin typeface="Times New Roman"/>
                <a:cs typeface="Times New Roman"/>
              </a:rPr>
              <a:t>auricula tabanından membrana  tynpani’ye </a:t>
            </a:r>
            <a:r>
              <a:rPr sz="2400" dirty="0">
                <a:latin typeface="Times New Roman"/>
                <a:cs typeface="Times New Roman"/>
              </a:rPr>
              <a:t>kadar uzanan 2,5 </a:t>
            </a:r>
            <a:r>
              <a:rPr sz="2400" spc="-5" dirty="0">
                <a:latin typeface="Times New Roman"/>
                <a:cs typeface="Times New Roman"/>
              </a:rPr>
              <a:t>cm’lik</a:t>
            </a:r>
            <a:r>
              <a:rPr sz="2400" spc="-114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yoldur.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Font typeface="Arial"/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240665" marR="440055" indent="-228600">
              <a:lnSpc>
                <a:spcPts val="2590"/>
              </a:lnSpc>
              <a:spcBef>
                <a:spcPts val="1610"/>
              </a:spcBef>
              <a:buFont typeface="Arial"/>
              <a:buChar char="•"/>
              <a:tabLst>
                <a:tab pos="24130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Pars cartilaginea </a:t>
            </a:r>
            <a:r>
              <a:rPr sz="2400" dirty="0">
                <a:latin typeface="Times New Roman"/>
                <a:cs typeface="Times New Roman"/>
              </a:rPr>
              <a:t>ve </a:t>
            </a:r>
            <a:r>
              <a:rPr sz="2400" b="1" spc="-5" dirty="0">
                <a:latin typeface="Times New Roman"/>
                <a:cs typeface="Times New Roman"/>
              </a:rPr>
              <a:t>pars ossea </a:t>
            </a:r>
            <a:r>
              <a:rPr sz="2400" spc="-5" dirty="0">
                <a:latin typeface="Times New Roman"/>
                <a:cs typeface="Times New Roman"/>
              </a:rPr>
              <a:t>olmak  üzere iki bölümü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vardır.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4790" y="118897"/>
            <a:ext cx="24218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45" dirty="0"/>
              <a:t>Regio</a:t>
            </a:r>
            <a:r>
              <a:rPr sz="2400" spc="30" dirty="0"/>
              <a:t> </a:t>
            </a:r>
            <a:r>
              <a:rPr sz="2400" spc="-254" dirty="0"/>
              <a:t>auricularis</a:t>
            </a:r>
            <a:endParaRPr sz="240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3710" y="0"/>
            <a:ext cx="8303259" cy="6309360"/>
          </a:xfrm>
          <a:prstGeom prst="rect">
            <a:avLst/>
          </a:prstGeom>
        </p:spPr>
        <p:txBody>
          <a:bodyPr vert="horz" wrap="square" lIns="0" tIns="2266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85"/>
              </a:spcBef>
            </a:pPr>
            <a:r>
              <a:rPr sz="2400" b="1" spc="-245" dirty="0">
                <a:solidFill>
                  <a:srgbClr val="000066"/>
                </a:solidFill>
                <a:latin typeface="Verdana"/>
                <a:cs typeface="Verdana"/>
              </a:rPr>
              <a:t>Regio</a:t>
            </a:r>
            <a:r>
              <a:rPr sz="2400" b="1" spc="75" dirty="0">
                <a:solidFill>
                  <a:srgbClr val="000066"/>
                </a:solidFill>
                <a:latin typeface="Verdana"/>
                <a:cs typeface="Verdana"/>
              </a:rPr>
              <a:t> </a:t>
            </a:r>
            <a:r>
              <a:rPr sz="2400" b="1" spc="-254" dirty="0">
                <a:solidFill>
                  <a:srgbClr val="000066"/>
                </a:solidFill>
                <a:latin typeface="Verdana"/>
                <a:cs typeface="Verdana"/>
              </a:rPr>
              <a:t>auricularis</a:t>
            </a:r>
            <a:endParaRPr sz="2400">
              <a:latin typeface="Verdana"/>
              <a:cs typeface="Verdana"/>
            </a:endParaRPr>
          </a:p>
          <a:p>
            <a:pPr marL="291465">
              <a:lnSpc>
                <a:spcPct val="100000"/>
              </a:lnSpc>
              <a:spcBef>
                <a:spcPts val="1685"/>
              </a:spcBef>
            </a:pPr>
            <a:r>
              <a:rPr sz="2400" b="1" spc="-260" dirty="0">
                <a:solidFill>
                  <a:srgbClr val="000066"/>
                </a:solidFill>
                <a:latin typeface="Verdana"/>
                <a:cs typeface="Verdana"/>
              </a:rPr>
              <a:t>Meatus </a:t>
            </a:r>
            <a:r>
              <a:rPr sz="2400" b="1" spc="-290" dirty="0">
                <a:solidFill>
                  <a:srgbClr val="000066"/>
                </a:solidFill>
                <a:latin typeface="Verdana"/>
                <a:cs typeface="Verdana"/>
              </a:rPr>
              <a:t>acusticus</a:t>
            </a:r>
            <a:r>
              <a:rPr sz="2400" b="1" spc="-185" dirty="0">
                <a:solidFill>
                  <a:srgbClr val="000066"/>
                </a:solidFill>
                <a:latin typeface="Verdana"/>
                <a:cs typeface="Verdana"/>
              </a:rPr>
              <a:t> </a:t>
            </a:r>
            <a:r>
              <a:rPr sz="2400" b="1" spc="-245" dirty="0">
                <a:solidFill>
                  <a:srgbClr val="000066"/>
                </a:solidFill>
                <a:latin typeface="Verdana"/>
                <a:cs typeface="Verdana"/>
              </a:rPr>
              <a:t>externus: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350">
              <a:latin typeface="Verdana"/>
              <a:cs typeface="Verdana"/>
            </a:endParaRPr>
          </a:p>
          <a:p>
            <a:pPr marL="290195">
              <a:lnSpc>
                <a:spcPct val="100000"/>
              </a:lnSpc>
            </a:pPr>
            <a:r>
              <a:rPr sz="2400" b="1" spc="-5" dirty="0">
                <a:latin typeface="Times New Roman"/>
                <a:cs typeface="Times New Roman"/>
              </a:rPr>
              <a:t>Derisi: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290195" indent="-229235">
              <a:lnSpc>
                <a:spcPct val="100000"/>
              </a:lnSpc>
              <a:buFont typeface="Arial"/>
              <a:buChar char="•"/>
              <a:tabLst>
                <a:tab pos="290830" algn="l"/>
              </a:tabLst>
            </a:pPr>
            <a:r>
              <a:rPr sz="2400" spc="-5" dirty="0">
                <a:latin typeface="Times New Roman"/>
                <a:cs typeface="Times New Roman"/>
              </a:rPr>
              <a:t>Auricula’yı saran derinin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devamı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290195" indent="-229235">
              <a:lnSpc>
                <a:spcPct val="100000"/>
              </a:lnSpc>
              <a:buFont typeface="Arial"/>
              <a:buChar char="•"/>
              <a:tabLst>
                <a:tab pos="290830" algn="l"/>
              </a:tabLst>
            </a:pPr>
            <a:r>
              <a:rPr sz="2400" spc="-5" dirty="0">
                <a:latin typeface="Times New Roman"/>
                <a:cs typeface="Times New Roman"/>
              </a:rPr>
              <a:t>İnce </a:t>
            </a:r>
            <a:r>
              <a:rPr sz="2400" dirty="0">
                <a:latin typeface="Times New Roman"/>
                <a:cs typeface="Times New Roman"/>
              </a:rPr>
              <a:t>ve </a:t>
            </a:r>
            <a:r>
              <a:rPr sz="2400" spc="-5" dirty="0">
                <a:latin typeface="Times New Roman"/>
                <a:cs typeface="Times New Roman"/>
              </a:rPr>
              <a:t>dermal papillalardan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yoksun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290195" indent="-229235">
              <a:lnSpc>
                <a:spcPct val="100000"/>
              </a:lnSpc>
              <a:buFont typeface="Arial"/>
              <a:buChar char="•"/>
              <a:tabLst>
                <a:tab pos="290830" algn="l"/>
              </a:tabLst>
            </a:pPr>
            <a:r>
              <a:rPr sz="2400" spc="-5" dirty="0">
                <a:latin typeface="Times New Roman"/>
                <a:cs typeface="Times New Roman"/>
              </a:rPr>
              <a:t>Kemik </a:t>
            </a:r>
            <a:r>
              <a:rPr sz="2400" dirty="0">
                <a:latin typeface="Times New Roman"/>
                <a:cs typeface="Times New Roman"/>
              </a:rPr>
              <a:t>ve </a:t>
            </a:r>
            <a:r>
              <a:rPr sz="2400" spc="-5" dirty="0">
                <a:latin typeface="Times New Roman"/>
                <a:cs typeface="Times New Roman"/>
              </a:rPr>
              <a:t>kıkrdağa sıkıca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tutunmuştur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290195" indent="-229235">
              <a:lnSpc>
                <a:spcPct val="100000"/>
              </a:lnSpc>
              <a:buFont typeface="Arial"/>
              <a:buChar char="•"/>
              <a:tabLst>
                <a:tab pos="290830" algn="l"/>
              </a:tabLst>
            </a:pPr>
            <a:r>
              <a:rPr sz="2400" spc="-5" dirty="0">
                <a:latin typeface="Times New Roman"/>
                <a:cs typeface="Times New Roman"/>
              </a:rPr>
              <a:t>Kartiloginöz parçanın derisi kalın bir subkutanöz </a:t>
            </a:r>
            <a:r>
              <a:rPr sz="2400" dirty="0">
                <a:latin typeface="Times New Roman"/>
                <a:cs typeface="Times New Roman"/>
              </a:rPr>
              <a:t>dokuya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sahiptir.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290195" indent="-229235">
              <a:lnSpc>
                <a:spcPct val="100000"/>
              </a:lnSpc>
              <a:buFont typeface="Arial"/>
              <a:buChar char="•"/>
              <a:tabLst>
                <a:tab pos="290830" algn="l"/>
              </a:tabLst>
            </a:pPr>
            <a:r>
              <a:rPr sz="2400" b="1" spc="-40" dirty="0">
                <a:latin typeface="Times New Roman"/>
                <a:cs typeface="Times New Roman"/>
              </a:rPr>
              <a:t>Tragi </a:t>
            </a:r>
            <a:r>
              <a:rPr sz="2400" spc="-5" dirty="0">
                <a:latin typeface="Times New Roman"/>
                <a:cs typeface="Times New Roman"/>
              </a:rPr>
              <a:t>(kulak kılı) </a:t>
            </a:r>
            <a:r>
              <a:rPr sz="2400" dirty="0">
                <a:latin typeface="Times New Roman"/>
                <a:cs typeface="Times New Roman"/>
              </a:rPr>
              <a:t>ve </a:t>
            </a:r>
            <a:r>
              <a:rPr sz="2400" b="1" spc="-5" dirty="0">
                <a:latin typeface="Times New Roman"/>
                <a:cs typeface="Times New Roman"/>
              </a:rPr>
              <a:t>gll. ceruminosae</a:t>
            </a:r>
            <a:r>
              <a:rPr sz="2400" b="1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içerir.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Font typeface="Arial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290195" indent="-229235">
              <a:lnSpc>
                <a:spcPct val="100000"/>
              </a:lnSpc>
              <a:buFont typeface="Arial"/>
              <a:buChar char="•"/>
              <a:tabLst>
                <a:tab pos="290830" algn="l"/>
              </a:tabLst>
            </a:pPr>
            <a:r>
              <a:rPr sz="2400" dirty="0">
                <a:latin typeface="Times New Roman"/>
                <a:cs typeface="Times New Roman"/>
              </a:rPr>
              <a:t>Bu </a:t>
            </a:r>
            <a:r>
              <a:rPr sz="2400" spc="-5" dirty="0">
                <a:latin typeface="Times New Roman"/>
                <a:cs typeface="Times New Roman"/>
              </a:rPr>
              <a:t>bezler cerumen (kulak kiri)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salgılar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1330" y="733298"/>
            <a:ext cx="4602480" cy="54527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95"/>
              </a:spcBef>
            </a:pPr>
            <a:r>
              <a:rPr sz="2000" b="1" spc="-220" dirty="0">
                <a:solidFill>
                  <a:srgbClr val="000066"/>
                </a:solidFill>
                <a:latin typeface="Verdana"/>
                <a:cs typeface="Verdana"/>
              </a:rPr>
              <a:t>Meatus </a:t>
            </a:r>
            <a:r>
              <a:rPr sz="2000" b="1" spc="-245" dirty="0">
                <a:solidFill>
                  <a:srgbClr val="000066"/>
                </a:solidFill>
                <a:latin typeface="Verdana"/>
                <a:cs typeface="Verdana"/>
              </a:rPr>
              <a:t>acusticus</a:t>
            </a:r>
            <a:r>
              <a:rPr sz="2000" b="1" spc="-110" dirty="0">
                <a:solidFill>
                  <a:srgbClr val="000066"/>
                </a:solidFill>
                <a:latin typeface="Verdana"/>
                <a:cs typeface="Verdana"/>
              </a:rPr>
              <a:t> </a:t>
            </a:r>
            <a:r>
              <a:rPr sz="2000" b="1" spc="-210" dirty="0">
                <a:solidFill>
                  <a:srgbClr val="000066"/>
                </a:solidFill>
                <a:latin typeface="Verdana"/>
                <a:cs typeface="Verdana"/>
              </a:rPr>
              <a:t>externus: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2350">
              <a:latin typeface="Verdana"/>
              <a:cs typeface="Verdana"/>
            </a:endParaRPr>
          </a:p>
          <a:p>
            <a:pPr marL="241300">
              <a:lnSpc>
                <a:spcPct val="100000"/>
              </a:lnSpc>
            </a:pPr>
            <a:r>
              <a:rPr sz="24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Arterleri:</a:t>
            </a:r>
            <a:endParaRPr sz="2400">
              <a:latin typeface="Times New Roman"/>
              <a:cs typeface="Times New Roman"/>
            </a:endParaRPr>
          </a:p>
          <a:p>
            <a:pPr marL="241300" marR="1535430" indent="-228600">
              <a:lnSpc>
                <a:spcPct val="100000"/>
              </a:lnSpc>
              <a:buFont typeface="Arial"/>
              <a:buChar char="•"/>
              <a:tabLst>
                <a:tab pos="241935" algn="l"/>
              </a:tabLst>
            </a:pPr>
            <a:r>
              <a:rPr sz="2400" spc="-5" dirty="0">
                <a:latin typeface="Times New Roman"/>
                <a:cs typeface="Times New Roman"/>
              </a:rPr>
              <a:t>A. auricularis posterior  (a. carotis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ext)</a:t>
            </a:r>
            <a:endParaRPr sz="2400">
              <a:latin typeface="Times New Roman"/>
              <a:cs typeface="Times New Roman"/>
            </a:endParaRPr>
          </a:p>
          <a:p>
            <a:pPr marL="241300" marR="1518920" indent="-228600">
              <a:lnSpc>
                <a:spcPct val="100000"/>
              </a:lnSpc>
              <a:buFont typeface="Arial"/>
              <a:buChar char="•"/>
              <a:tabLst>
                <a:tab pos="241935" algn="l"/>
              </a:tabLst>
            </a:pPr>
            <a:r>
              <a:rPr sz="2400" spc="-5" dirty="0">
                <a:latin typeface="Times New Roman"/>
                <a:cs typeface="Times New Roman"/>
              </a:rPr>
              <a:t>A. auricularis profunda  (a.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maxillaris)</a:t>
            </a:r>
            <a:endParaRPr sz="2400">
              <a:latin typeface="Times New Roman"/>
              <a:cs typeface="Times New Roman"/>
            </a:endParaRPr>
          </a:p>
          <a:p>
            <a:pPr marL="241300" indent="-229235">
              <a:lnSpc>
                <a:spcPct val="100000"/>
              </a:lnSpc>
              <a:buFont typeface="Arial"/>
              <a:buChar char="•"/>
              <a:tabLst>
                <a:tab pos="241935" algn="l"/>
              </a:tabLst>
            </a:pPr>
            <a:r>
              <a:rPr sz="2400" spc="-45" dirty="0">
                <a:latin typeface="Times New Roman"/>
                <a:cs typeface="Times New Roman"/>
              </a:rPr>
              <a:t>Rr.</a:t>
            </a:r>
            <a:r>
              <a:rPr sz="2400" spc="-5" dirty="0">
                <a:latin typeface="Times New Roman"/>
                <a:cs typeface="Times New Roman"/>
              </a:rPr>
              <a:t> auriculares</a:t>
            </a:r>
            <a:endParaRPr sz="24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(a. temporalis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superficialis)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b="1" spc="-5" dirty="0">
                <a:solidFill>
                  <a:srgbClr val="ED7D31"/>
                </a:solidFill>
                <a:latin typeface="Times New Roman"/>
                <a:cs typeface="Times New Roman"/>
              </a:rPr>
              <a:t>Sinirleri:</a:t>
            </a:r>
            <a:endParaRPr sz="2400">
              <a:latin typeface="Times New Roman"/>
              <a:cs typeface="Times New Roman"/>
            </a:endParaRPr>
          </a:p>
          <a:p>
            <a:pPr marL="241300" marR="5080" indent="-228600">
              <a:lnSpc>
                <a:spcPct val="100000"/>
              </a:lnSpc>
              <a:buFont typeface="Arial"/>
              <a:buChar char="•"/>
              <a:tabLst>
                <a:tab pos="241935" algn="l"/>
              </a:tabLst>
            </a:pPr>
            <a:r>
              <a:rPr sz="2400" spc="-5" dirty="0">
                <a:latin typeface="Times New Roman"/>
                <a:cs typeface="Times New Roman"/>
              </a:rPr>
              <a:t>Ön-üst duvar; </a:t>
            </a:r>
            <a:r>
              <a:rPr sz="2400" dirty="0">
                <a:latin typeface="Times New Roman"/>
                <a:cs typeface="Times New Roman"/>
              </a:rPr>
              <a:t>n. </a:t>
            </a:r>
            <a:r>
              <a:rPr sz="2400" spc="-5" dirty="0">
                <a:latin typeface="Times New Roman"/>
                <a:cs typeface="Times New Roman"/>
              </a:rPr>
              <a:t>auriculotemporalis  (n. mandibularis)</a:t>
            </a:r>
            <a:endParaRPr sz="2400">
              <a:latin typeface="Times New Roman"/>
              <a:cs typeface="Times New Roman"/>
            </a:endParaRPr>
          </a:p>
          <a:p>
            <a:pPr marL="241300" marR="884555" indent="-228600">
              <a:lnSpc>
                <a:spcPct val="100000"/>
              </a:lnSpc>
              <a:buFont typeface="Arial"/>
              <a:buChar char="•"/>
              <a:tabLst>
                <a:tab pos="241935" algn="l"/>
              </a:tabLst>
            </a:pPr>
            <a:r>
              <a:rPr sz="2400" spc="-5" dirty="0">
                <a:latin typeface="Times New Roman"/>
                <a:cs typeface="Times New Roman"/>
              </a:rPr>
              <a:t>Arka-alt duvar; </a:t>
            </a:r>
            <a:r>
              <a:rPr sz="2400" spc="-70" dirty="0">
                <a:latin typeface="Times New Roman"/>
                <a:cs typeface="Times New Roman"/>
              </a:rPr>
              <a:t>r. </a:t>
            </a:r>
            <a:r>
              <a:rPr sz="2400" spc="-5" dirty="0">
                <a:latin typeface="Times New Roman"/>
                <a:cs typeface="Times New Roman"/>
              </a:rPr>
              <a:t>auricularis  (n. </a:t>
            </a:r>
            <a:r>
              <a:rPr sz="2400" dirty="0">
                <a:latin typeface="Times New Roman"/>
                <a:cs typeface="Times New Roman"/>
              </a:rPr>
              <a:t>vagus) </a:t>
            </a:r>
            <a:r>
              <a:rPr sz="2400" spc="-5" dirty="0">
                <a:latin typeface="Times New Roman"/>
                <a:cs typeface="Times New Roman"/>
              </a:rPr>
              <a:t>(Arnold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siniri)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4027" y="118516"/>
            <a:ext cx="24218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45" dirty="0"/>
              <a:t>Regio</a:t>
            </a:r>
            <a:r>
              <a:rPr sz="2400" spc="30" dirty="0"/>
              <a:t> </a:t>
            </a:r>
            <a:r>
              <a:rPr sz="2400" spc="-254" dirty="0"/>
              <a:t>auricularis</a:t>
            </a:r>
            <a:endParaRPr sz="240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81940" y="862076"/>
            <a:ext cx="5236845" cy="43357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00B0F0"/>
              </a:buClr>
              <a:buFont typeface="Arial"/>
              <a:buChar char="•"/>
              <a:tabLst>
                <a:tab pos="241300" algn="l"/>
              </a:tabLst>
            </a:pPr>
            <a:r>
              <a:rPr sz="2400" b="1" spc="-280" dirty="0">
                <a:solidFill>
                  <a:srgbClr val="00B0F0"/>
                </a:solidFill>
                <a:latin typeface="Verdana"/>
                <a:cs typeface="Verdana"/>
              </a:rPr>
              <a:t>Membrana</a:t>
            </a:r>
            <a:r>
              <a:rPr sz="2400" b="1" spc="75" dirty="0">
                <a:solidFill>
                  <a:srgbClr val="00B0F0"/>
                </a:solidFill>
                <a:latin typeface="Verdana"/>
                <a:cs typeface="Verdana"/>
              </a:rPr>
              <a:t> </a:t>
            </a:r>
            <a:r>
              <a:rPr sz="2400" b="1" spc="-265" dirty="0">
                <a:solidFill>
                  <a:srgbClr val="00B0F0"/>
                </a:solidFill>
                <a:latin typeface="Verdana"/>
                <a:cs typeface="Verdana"/>
              </a:rPr>
              <a:t>tympanica: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har char="•"/>
            </a:pPr>
            <a:endParaRPr sz="3050">
              <a:latin typeface="Verdana"/>
              <a:cs typeface="Verdana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İnce, </a:t>
            </a:r>
            <a:r>
              <a:rPr sz="2400" dirty="0">
                <a:latin typeface="Times New Roman"/>
                <a:cs typeface="Times New Roman"/>
              </a:rPr>
              <a:t>oval </a:t>
            </a:r>
            <a:r>
              <a:rPr sz="2400" spc="-5" dirty="0">
                <a:latin typeface="Times New Roman"/>
                <a:cs typeface="Times New Roman"/>
              </a:rPr>
              <a:t>şekilli, yarı </a:t>
            </a:r>
            <a:r>
              <a:rPr sz="2400" dirty="0">
                <a:latin typeface="Times New Roman"/>
                <a:cs typeface="Times New Roman"/>
              </a:rPr>
              <a:t>saydam </a:t>
            </a:r>
            <a:r>
              <a:rPr sz="2400" spc="-5" dirty="0">
                <a:latin typeface="Times New Roman"/>
                <a:cs typeface="Times New Roman"/>
              </a:rPr>
              <a:t>bir</a:t>
            </a:r>
            <a:r>
              <a:rPr sz="2400" spc="-85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zar.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har char="•"/>
            </a:pPr>
            <a:endParaRPr sz="28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2840"/>
              </a:lnSpc>
              <a:buFont typeface="Arial"/>
              <a:buChar char="•"/>
              <a:tabLst>
                <a:tab pos="698500" algn="l"/>
              </a:tabLst>
            </a:pPr>
            <a:r>
              <a:rPr sz="2400" spc="-5" dirty="0">
                <a:latin typeface="Times New Roman"/>
                <a:cs typeface="Times New Roman"/>
              </a:rPr>
              <a:t>Pars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tensa</a:t>
            </a:r>
            <a:endParaRPr sz="24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2840"/>
              </a:lnSpc>
              <a:buFont typeface="Arial"/>
              <a:buChar char="•"/>
              <a:tabLst>
                <a:tab pos="698500" algn="l"/>
              </a:tabLst>
            </a:pPr>
            <a:r>
              <a:rPr sz="2400" spc="-5" dirty="0">
                <a:latin typeface="Times New Roman"/>
                <a:cs typeface="Times New Roman"/>
              </a:rPr>
              <a:t>Pars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flaccida</a:t>
            </a:r>
            <a:endParaRPr sz="24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320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Dış </a:t>
            </a:r>
            <a:r>
              <a:rPr sz="2400" dirty="0">
                <a:latin typeface="Times New Roman"/>
                <a:cs typeface="Times New Roman"/>
              </a:rPr>
              <a:t>yüzü </a:t>
            </a:r>
            <a:r>
              <a:rPr sz="2400" spc="-5" dirty="0">
                <a:latin typeface="Times New Roman"/>
                <a:cs typeface="Times New Roman"/>
              </a:rPr>
              <a:t>dış kulak yolunun örten deri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ile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har char="•"/>
            </a:pPr>
            <a:endParaRPr sz="3700">
              <a:latin typeface="Times New Roman"/>
              <a:cs typeface="Times New Roman"/>
            </a:endParaRPr>
          </a:p>
          <a:p>
            <a:pPr marL="240665" marR="8255" indent="-228600">
              <a:lnSpc>
                <a:spcPts val="2300"/>
              </a:lnSpc>
              <a:spcBef>
                <a:spcPts val="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İç </a:t>
            </a:r>
            <a:r>
              <a:rPr sz="2400" dirty="0">
                <a:latin typeface="Times New Roman"/>
                <a:cs typeface="Times New Roman"/>
              </a:rPr>
              <a:t>yüzü </a:t>
            </a:r>
            <a:r>
              <a:rPr sz="2400" spc="-5" dirty="0">
                <a:latin typeface="Times New Roman"/>
                <a:cs typeface="Times New Roman"/>
              </a:rPr>
              <a:t>cavitas tympani’yi örten mukoza  ile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örtülüdür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24332" y="118668"/>
            <a:ext cx="24218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45" dirty="0"/>
              <a:t>Regio</a:t>
            </a:r>
            <a:r>
              <a:rPr sz="2400" spc="30" dirty="0"/>
              <a:t> </a:t>
            </a:r>
            <a:r>
              <a:rPr sz="2400" spc="-254" dirty="0"/>
              <a:t>auricularis</a:t>
            </a:r>
            <a:endParaRPr sz="240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81940" y="862076"/>
            <a:ext cx="5480685" cy="5276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200" dirty="0">
                <a:solidFill>
                  <a:srgbClr val="000066"/>
                </a:solidFill>
                <a:latin typeface="Verdana"/>
                <a:cs typeface="Verdana"/>
              </a:rPr>
              <a:t>Auris</a:t>
            </a:r>
            <a:r>
              <a:rPr sz="2400" b="1" spc="50" dirty="0">
                <a:solidFill>
                  <a:srgbClr val="000066"/>
                </a:solidFill>
                <a:latin typeface="Verdana"/>
                <a:cs typeface="Verdana"/>
              </a:rPr>
              <a:t> </a:t>
            </a:r>
            <a:r>
              <a:rPr sz="2400" b="1" spc="-275" dirty="0">
                <a:solidFill>
                  <a:srgbClr val="000066"/>
                </a:solidFill>
                <a:latin typeface="Verdana"/>
                <a:cs typeface="Verdana"/>
              </a:rPr>
              <a:t>media: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050">
              <a:latin typeface="Verdana"/>
              <a:cs typeface="Verdana"/>
            </a:endParaRPr>
          </a:p>
          <a:p>
            <a:pPr marL="311785" indent="-299720">
              <a:lnSpc>
                <a:spcPct val="100000"/>
              </a:lnSpc>
              <a:buFont typeface="Arial"/>
              <a:buChar char="•"/>
              <a:tabLst>
                <a:tab pos="311785" algn="l"/>
                <a:tab pos="312420" algn="l"/>
              </a:tabLst>
            </a:pPr>
            <a:r>
              <a:rPr sz="2400" spc="-25" dirty="0">
                <a:latin typeface="Times New Roman"/>
                <a:cs typeface="Times New Roman"/>
              </a:rPr>
              <a:t>Temporal </a:t>
            </a:r>
            <a:r>
              <a:rPr sz="2400" spc="-5" dirty="0">
                <a:latin typeface="Times New Roman"/>
                <a:cs typeface="Times New Roman"/>
              </a:rPr>
              <a:t>kamik içinde </a:t>
            </a:r>
            <a:r>
              <a:rPr sz="2400" dirty="0">
                <a:latin typeface="Times New Roman"/>
                <a:cs typeface="Times New Roman"/>
              </a:rPr>
              <a:t>yer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alır.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har char="•"/>
            </a:pPr>
            <a:endParaRPr sz="28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2840"/>
              </a:lnSpc>
              <a:buFont typeface="Arial"/>
              <a:buChar char="•"/>
              <a:tabLst>
                <a:tab pos="698500" algn="l"/>
              </a:tabLst>
            </a:pPr>
            <a:r>
              <a:rPr sz="2400" spc="-5" dirty="0">
                <a:latin typeface="Times New Roman"/>
                <a:cs typeface="Times New Roman"/>
              </a:rPr>
              <a:t>Nazofarinksle bağlantılı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boşluklar</a:t>
            </a:r>
            <a:endParaRPr sz="24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2800"/>
              </a:lnSpc>
              <a:buFont typeface="Arial"/>
              <a:buChar char="•"/>
              <a:tabLst>
                <a:tab pos="698500" algn="l"/>
              </a:tabLst>
            </a:pPr>
            <a:r>
              <a:rPr sz="2400" spc="-5" dirty="0">
                <a:latin typeface="Times New Roman"/>
                <a:cs typeface="Times New Roman"/>
              </a:rPr>
              <a:t>İşitme kemiçikleri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</a:t>
            </a:r>
            <a:endParaRPr sz="2400">
              <a:latin typeface="Times New Roman"/>
              <a:cs typeface="Times New Roman"/>
            </a:endParaRPr>
          </a:p>
          <a:p>
            <a:pPr marL="698500" lvl="1" indent="-228600">
              <a:lnSpc>
                <a:spcPts val="2840"/>
              </a:lnSpc>
              <a:buFont typeface="Arial"/>
              <a:buChar char="•"/>
              <a:tabLst>
                <a:tab pos="698500" algn="l"/>
              </a:tabLst>
            </a:pPr>
            <a:r>
              <a:rPr sz="2400" spc="-5" dirty="0">
                <a:latin typeface="Times New Roman"/>
                <a:cs typeface="Times New Roman"/>
              </a:rPr>
              <a:t>bunlara bağlanan kas-bağlardan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oluşur.</a:t>
            </a: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425"/>
              </a:spcBef>
            </a:pPr>
            <a:r>
              <a:rPr sz="2400" spc="-5" dirty="0">
                <a:latin typeface="Arial"/>
                <a:cs typeface="Arial"/>
              </a:rPr>
              <a:t>•</a:t>
            </a:r>
            <a:endParaRPr sz="2400">
              <a:latin typeface="Arial"/>
              <a:cs typeface="Arial"/>
            </a:endParaRPr>
          </a:p>
          <a:p>
            <a:pPr marL="241300" indent="-228600">
              <a:lnSpc>
                <a:spcPts val="2590"/>
              </a:lnSpc>
              <a:spcBef>
                <a:spcPts val="425"/>
              </a:spcBef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Cavitas</a:t>
            </a:r>
            <a:r>
              <a:rPr sz="2400" spc="-2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tympani:</a:t>
            </a:r>
            <a:endParaRPr sz="2400">
              <a:latin typeface="Times New Roman"/>
              <a:cs typeface="Times New Roman"/>
            </a:endParaRPr>
          </a:p>
          <a:p>
            <a:pPr marL="241300" marR="118745">
              <a:lnSpc>
                <a:spcPts val="2300"/>
              </a:lnSpc>
              <a:spcBef>
                <a:spcPts val="275"/>
              </a:spcBef>
            </a:pPr>
            <a:r>
              <a:rPr sz="2400" spc="-5" dirty="0">
                <a:latin typeface="Times New Roman"/>
                <a:cs typeface="Times New Roman"/>
              </a:rPr>
              <a:t>İşitme kemikçiklerini taşıyan </a:t>
            </a:r>
            <a:r>
              <a:rPr sz="2400" dirty="0">
                <a:latin typeface="Times New Roman"/>
                <a:cs typeface="Times New Roman"/>
              </a:rPr>
              <a:t>ve en</a:t>
            </a:r>
            <a:r>
              <a:rPr sz="2400" spc="-9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büyük  </a:t>
            </a:r>
            <a:r>
              <a:rPr sz="2400" spc="-5" dirty="0">
                <a:latin typeface="Times New Roman"/>
                <a:cs typeface="Times New Roman"/>
              </a:rPr>
              <a:t>boşluk.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3700">
              <a:latin typeface="Times New Roman"/>
              <a:cs typeface="Times New Roman"/>
            </a:endParaRPr>
          </a:p>
          <a:p>
            <a:pPr marL="240665" marR="312420" indent="-228600">
              <a:lnSpc>
                <a:spcPts val="23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Nazofarinkse bağlantısı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tuba auditiva </a:t>
            </a:r>
            <a:r>
              <a:rPr sz="2400" spc="-5" dirty="0">
                <a:latin typeface="Times New Roman"/>
                <a:cs typeface="Times New Roman"/>
              </a:rPr>
              <a:t>ile  </a:t>
            </a:r>
            <a:r>
              <a:rPr sz="2400" spc="-20" dirty="0">
                <a:latin typeface="Times New Roman"/>
                <a:cs typeface="Times New Roman"/>
              </a:rPr>
              <a:t>sağlanır.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4637" y="118364"/>
            <a:ext cx="24218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45" dirty="0"/>
              <a:t>Regio</a:t>
            </a:r>
            <a:r>
              <a:rPr sz="2400" spc="30" dirty="0"/>
              <a:t> </a:t>
            </a:r>
            <a:r>
              <a:rPr sz="2400" spc="-254" dirty="0"/>
              <a:t>auricularis</a:t>
            </a:r>
            <a:endParaRPr sz="240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224790" y="88950"/>
            <a:ext cx="2656840" cy="48933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100"/>
              </a:spcBef>
              <a:buClr>
                <a:srgbClr val="000066"/>
              </a:buClr>
              <a:buFont typeface="Arial"/>
              <a:buChar char="•"/>
              <a:tabLst>
                <a:tab pos="241300" algn="l"/>
              </a:tabLst>
            </a:pPr>
            <a:r>
              <a:rPr sz="2400" b="1" spc="-5" dirty="0">
                <a:solidFill>
                  <a:srgbClr val="000066"/>
                </a:solidFill>
                <a:latin typeface="Times New Roman"/>
                <a:cs typeface="Times New Roman"/>
              </a:rPr>
              <a:t>Regio</a:t>
            </a:r>
            <a:r>
              <a:rPr sz="2400" b="1" spc="-30" dirty="0">
                <a:solidFill>
                  <a:srgbClr val="000066"/>
                </a:solidFill>
                <a:latin typeface="Times New Roman"/>
                <a:cs typeface="Times New Roman"/>
              </a:rPr>
              <a:t> </a:t>
            </a:r>
            <a:r>
              <a:rPr sz="2400" b="1" spc="-5" dirty="0">
                <a:solidFill>
                  <a:srgbClr val="000066"/>
                </a:solidFill>
                <a:latin typeface="Times New Roman"/>
                <a:cs typeface="Times New Roman"/>
              </a:rPr>
              <a:t>auricularis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buClr>
                <a:srgbClr val="000066"/>
              </a:buClr>
              <a:buFont typeface="Arial"/>
              <a:buChar char="•"/>
            </a:pPr>
            <a:endParaRPr sz="2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000066"/>
              </a:buClr>
              <a:buFont typeface="Arial"/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297815">
              <a:lnSpc>
                <a:spcPct val="100000"/>
              </a:lnSpc>
            </a:pPr>
            <a:r>
              <a:rPr sz="2400" b="1" spc="-200" dirty="0">
                <a:solidFill>
                  <a:srgbClr val="000066"/>
                </a:solidFill>
                <a:latin typeface="Verdana"/>
                <a:cs typeface="Verdana"/>
              </a:rPr>
              <a:t>Auris</a:t>
            </a:r>
            <a:r>
              <a:rPr sz="2400" b="1" spc="35" dirty="0">
                <a:solidFill>
                  <a:srgbClr val="000066"/>
                </a:solidFill>
                <a:latin typeface="Verdana"/>
                <a:cs typeface="Verdana"/>
              </a:rPr>
              <a:t> </a:t>
            </a:r>
            <a:r>
              <a:rPr sz="2400" b="1" spc="-235" dirty="0">
                <a:solidFill>
                  <a:srgbClr val="000066"/>
                </a:solidFill>
                <a:latin typeface="Verdana"/>
                <a:cs typeface="Verdana"/>
              </a:rPr>
              <a:t>interna:</a:t>
            </a:r>
            <a:endParaRPr sz="24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3050">
              <a:latin typeface="Verdana"/>
              <a:cs typeface="Verdana"/>
            </a:endParaRPr>
          </a:p>
          <a:p>
            <a:pPr marL="298450" lvl="1" indent="-229235">
              <a:lnSpc>
                <a:spcPct val="100000"/>
              </a:lnSpc>
              <a:buFont typeface="Arial"/>
              <a:buChar char="•"/>
              <a:tabLst>
                <a:tab pos="298450" algn="l"/>
              </a:tabLst>
            </a:pPr>
            <a:r>
              <a:rPr sz="2400" spc="-5" dirty="0">
                <a:latin typeface="Times New Roman"/>
                <a:cs typeface="Times New Roman"/>
              </a:rPr>
              <a:t>Kemik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labirent</a:t>
            </a:r>
            <a:endParaRPr sz="24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50"/>
              </a:spcBef>
              <a:buFont typeface="Arial"/>
              <a:buChar char="•"/>
            </a:pPr>
            <a:endParaRPr sz="3200">
              <a:latin typeface="Times New Roman"/>
              <a:cs typeface="Times New Roman"/>
            </a:endParaRPr>
          </a:p>
          <a:p>
            <a:pPr marL="298450" lvl="1" indent="-229235">
              <a:lnSpc>
                <a:spcPct val="100000"/>
              </a:lnSpc>
              <a:buFont typeface="Arial"/>
              <a:buChar char="•"/>
              <a:tabLst>
                <a:tab pos="298450" algn="l"/>
              </a:tabLst>
            </a:pPr>
            <a:r>
              <a:rPr sz="2400" spc="-5" dirty="0">
                <a:latin typeface="Times New Roman"/>
                <a:cs typeface="Times New Roman"/>
              </a:rPr>
              <a:t>Zar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labirent</a:t>
            </a:r>
            <a:endParaRPr sz="2400">
              <a:latin typeface="Times New Roman"/>
              <a:cs typeface="Times New Roman"/>
            </a:endParaRPr>
          </a:p>
          <a:p>
            <a:pPr lvl="1">
              <a:lnSpc>
                <a:spcPct val="100000"/>
              </a:lnSpc>
              <a:spcBef>
                <a:spcPts val="45"/>
              </a:spcBef>
              <a:buFont typeface="Arial"/>
              <a:buChar char="•"/>
            </a:pPr>
            <a:endParaRPr sz="3200">
              <a:latin typeface="Times New Roman"/>
              <a:cs typeface="Times New Roman"/>
            </a:endParaRPr>
          </a:p>
          <a:p>
            <a:pPr marL="298450" lvl="1" indent="-229235">
              <a:lnSpc>
                <a:spcPct val="100000"/>
              </a:lnSpc>
              <a:buFont typeface="Arial"/>
              <a:buChar char="•"/>
              <a:tabLst>
                <a:tab pos="298450" algn="l"/>
              </a:tabLst>
            </a:pPr>
            <a:r>
              <a:rPr sz="2400" spc="-5" dirty="0">
                <a:latin typeface="Times New Roman"/>
                <a:cs typeface="Times New Roman"/>
              </a:rPr>
              <a:t>Pars cochlea</a:t>
            </a:r>
            <a:endParaRPr sz="2400">
              <a:latin typeface="Times New Roman"/>
              <a:cs typeface="Times New Roman"/>
            </a:endParaRPr>
          </a:p>
          <a:p>
            <a:pPr marL="298450" lvl="1" indent="-228600">
              <a:lnSpc>
                <a:spcPct val="100000"/>
              </a:lnSpc>
              <a:spcBef>
                <a:spcPts val="425"/>
              </a:spcBef>
              <a:buFont typeface="Arial"/>
              <a:buChar char="•"/>
              <a:tabLst>
                <a:tab pos="298450" algn="l"/>
              </a:tabLst>
            </a:pPr>
            <a:r>
              <a:rPr sz="2400" spc="-5" dirty="0">
                <a:latin typeface="Times New Roman"/>
                <a:cs typeface="Times New Roman"/>
              </a:rPr>
              <a:t>Pars vestibulum</a:t>
            </a:r>
            <a:endParaRPr sz="2400">
              <a:latin typeface="Times New Roman"/>
              <a:cs typeface="Times New Roman"/>
            </a:endParaRPr>
          </a:p>
          <a:p>
            <a:pPr marL="298450" lvl="1" indent="-228600">
              <a:lnSpc>
                <a:spcPct val="100000"/>
              </a:lnSpc>
              <a:spcBef>
                <a:spcPts val="420"/>
              </a:spcBef>
              <a:buFont typeface="Arial"/>
              <a:buChar char="•"/>
              <a:tabLst>
                <a:tab pos="298450" algn="l"/>
              </a:tabLst>
            </a:pPr>
            <a:r>
              <a:rPr sz="2400" spc="-5" dirty="0">
                <a:latin typeface="Times New Roman"/>
                <a:cs typeface="Times New Roman"/>
              </a:rPr>
              <a:t>Pars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semisirculares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81940" y="838200"/>
            <a:ext cx="1145286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373935"/>
                </a:solidFill>
                <a:latin typeface="Arial"/>
                <a:cs typeface="Arial"/>
              </a:rPr>
              <a:t>Kranio-ensefalik topografi  temel beyinin bazı bölümlerinin  projeksiyon çizgileri:</a:t>
            </a:r>
            <a:endParaRPr sz="2400" dirty="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81000" y="3200400"/>
            <a:ext cx="360172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solidFill>
                  <a:srgbClr val="373935"/>
                </a:solidFill>
                <a:latin typeface="Arial"/>
                <a:cs typeface="Arial"/>
              </a:rPr>
              <a:t>Krönlein</a:t>
            </a:r>
            <a:r>
              <a:rPr sz="2400" b="1" spc="-15" dirty="0">
                <a:solidFill>
                  <a:srgbClr val="373935"/>
                </a:solidFill>
                <a:latin typeface="Arial"/>
                <a:cs typeface="Arial"/>
              </a:rPr>
              <a:t> </a:t>
            </a:r>
            <a:r>
              <a:rPr sz="2400" b="1" spc="-5" dirty="0">
                <a:solidFill>
                  <a:srgbClr val="373935"/>
                </a:solidFill>
                <a:latin typeface="Arial"/>
                <a:cs typeface="Arial"/>
              </a:rPr>
              <a:t>çizgileri</a:t>
            </a:r>
            <a:endParaRPr sz="24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Arial"/>
                <a:cs typeface="Arial"/>
              </a:rPr>
              <a:t>2 horizontal 3 vertikal</a:t>
            </a:r>
            <a:r>
              <a:rPr sz="2400" spc="5" dirty="0">
                <a:latin typeface="Arial"/>
                <a:cs typeface="Arial"/>
              </a:rPr>
              <a:t> </a:t>
            </a:r>
            <a:r>
              <a:rPr sz="2400" spc="-5" dirty="0">
                <a:latin typeface="Arial"/>
                <a:cs typeface="Arial"/>
              </a:rPr>
              <a:t>çizgi</a:t>
            </a:r>
            <a:endParaRPr sz="24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7824" y="1587627"/>
            <a:ext cx="10361575" cy="18748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Birinci horizontal çizgi</a:t>
            </a:r>
            <a:r>
              <a:rPr sz="2400" b="1" spc="-4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(Hı):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i="1" spc="-5" dirty="0">
                <a:latin typeface="Times New Roman"/>
                <a:cs typeface="Times New Roman"/>
              </a:rPr>
              <a:t>infaorbitale-porion</a:t>
            </a:r>
            <a:r>
              <a:rPr sz="2400" i="1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noktalarından,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latin typeface="Times New Roman"/>
                <a:cs typeface="Times New Roman"/>
              </a:rPr>
              <a:t>İkinci horizontal çizgi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(H2):</a:t>
            </a:r>
            <a:endParaRPr sz="2400" dirty="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birinciye parelel olarak </a:t>
            </a:r>
            <a:r>
              <a:rPr sz="2400" i="1" spc="-5" dirty="0">
                <a:latin typeface="Times New Roman"/>
                <a:cs typeface="Times New Roman"/>
              </a:rPr>
              <a:t>supraorbitale</a:t>
            </a:r>
            <a:r>
              <a:rPr sz="2400" spc="-5" dirty="0">
                <a:latin typeface="Times New Roman"/>
                <a:cs typeface="Times New Roman"/>
              </a:rPr>
              <a:t>'den  </a:t>
            </a:r>
            <a:r>
              <a:rPr sz="2400" dirty="0">
                <a:latin typeface="Times New Roman"/>
                <a:cs typeface="Times New Roman"/>
              </a:rPr>
              <a:t>geçer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8902" y="542467"/>
            <a:ext cx="24758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04" dirty="0">
                <a:solidFill>
                  <a:srgbClr val="373935"/>
                </a:solidFill>
              </a:rPr>
              <a:t>Krönlein</a:t>
            </a:r>
            <a:r>
              <a:rPr sz="2400" spc="-5" dirty="0">
                <a:solidFill>
                  <a:srgbClr val="373935"/>
                </a:solidFill>
              </a:rPr>
              <a:t> </a:t>
            </a:r>
            <a:r>
              <a:rPr sz="2400" spc="-215" dirty="0">
                <a:solidFill>
                  <a:srgbClr val="373935"/>
                </a:solidFill>
              </a:rPr>
              <a:t>çizgileri</a:t>
            </a:r>
            <a:endParaRPr sz="240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59092" y="1382839"/>
            <a:ext cx="11042308" cy="412164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5" dirty="0">
                <a:latin typeface="Times New Roman"/>
                <a:cs typeface="Times New Roman"/>
              </a:rPr>
              <a:t>Ön vertikal çizgi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(Vı):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arcus zygomaticus'un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ortasından,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latin typeface="Times New Roman"/>
                <a:cs typeface="Times New Roman"/>
              </a:rPr>
              <a:t>Orta vertikal çizgi</a:t>
            </a:r>
            <a:r>
              <a:rPr sz="2400" b="1" spc="-3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(V2):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art. temporomandibularis'in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ortasından,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latin typeface="Times New Roman"/>
                <a:cs typeface="Times New Roman"/>
              </a:rPr>
              <a:t>Arka vertikal çizgi</a:t>
            </a:r>
            <a:r>
              <a:rPr sz="2400" b="1" spc="-25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(V3):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spc="-5" dirty="0">
                <a:latin typeface="Times New Roman"/>
                <a:cs typeface="Times New Roman"/>
              </a:rPr>
              <a:t>mastoid' </a:t>
            </a:r>
            <a:r>
              <a:rPr sz="2400" dirty="0">
                <a:latin typeface="Times New Roman"/>
                <a:cs typeface="Times New Roman"/>
              </a:rPr>
              <a:t>den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geçer.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2400" spc="-40" dirty="0">
                <a:latin typeface="Times New Roman"/>
                <a:cs typeface="Times New Roman"/>
              </a:rPr>
              <a:t>Vertikal </a:t>
            </a:r>
            <a:r>
              <a:rPr sz="2400" spc="-5" dirty="0">
                <a:latin typeface="Times New Roman"/>
                <a:cs typeface="Times New Roman"/>
              </a:rPr>
              <a:t>çizgiler yukarıda planum  medianum'da nasion'dan inion'a kadar  uzatılan semisirküler hatta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ulaşır.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159092" y="587006"/>
            <a:ext cx="247586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204" dirty="0">
                <a:solidFill>
                  <a:srgbClr val="373935"/>
                </a:solidFill>
              </a:rPr>
              <a:t>Krönlein</a:t>
            </a:r>
            <a:r>
              <a:rPr sz="2400" spc="-5" dirty="0">
                <a:solidFill>
                  <a:srgbClr val="373935"/>
                </a:solidFill>
              </a:rPr>
              <a:t> </a:t>
            </a:r>
            <a:r>
              <a:rPr sz="2400" spc="-215" dirty="0">
                <a:solidFill>
                  <a:srgbClr val="373935"/>
                </a:solidFill>
              </a:rPr>
              <a:t>çizgileri</a:t>
            </a:r>
            <a:endParaRPr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0338" y="979614"/>
            <a:ext cx="11097261" cy="4932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47980">
              <a:lnSpc>
                <a:spcPct val="100000"/>
              </a:lnSpc>
              <a:spcBef>
                <a:spcPts val="100"/>
              </a:spcBef>
            </a:pPr>
            <a:r>
              <a:rPr sz="2700" b="1" u="heavy" spc="-10" dirty="0">
                <a:solidFill>
                  <a:srgbClr val="33CC33"/>
                </a:solidFill>
                <a:uFill>
                  <a:solidFill>
                    <a:srgbClr val="33CC33"/>
                  </a:solidFill>
                </a:uFill>
                <a:latin typeface="Times New Roman"/>
                <a:cs typeface="Times New Roman"/>
              </a:rPr>
              <a:t>S</a:t>
            </a:r>
            <a:r>
              <a:rPr sz="2700" b="1" u="heavy" spc="-10" dirty="0">
                <a:uFill>
                  <a:solidFill>
                    <a:srgbClr val="33CC33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700" b="1" u="heavy" spc="-5" dirty="0">
                <a:uFill>
                  <a:solidFill>
                    <a:srgbClr val="33CC33"/>
                  </a:solidFill>
                </a:uFill>
                <a:latin typeface="Times New Roman"/>
                <a:cs typeface="Times New Roman"/>
              </a:rPr>
              <a:t>(skin)</a:t>
            </a:r>
            <a:r>
              <a:rPr sz="2700" b="1" u="heavy" dirty="0">
                <a:uFill>
                  <a:solidFill>
                    <a:srgbClr val="33CC33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700" b="1" u="heavy" dirty="0">
                <a:solidFill>
                  <a:srgbClr val="CC0000"/>
                </a:solidFill>
                <a:uFill>
                  <a:solidFill>
                    <a:srgbClr val="33CC33"/>
                  </a:solidFill>
                </a:uFill>
                <a:latin typeface="Times New Roman"/>
                <a:cs typeface="Times New Roman"/>
              </a:rPr>
              <a:t>Deri:</a:t>
            </a:r>
            <a:endParaRPr sz="27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750" dirty="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23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Oldukça sağlam yapıda olan deri frontal </a:t>
            </a:r>
            <a:r>
              <a:rPr sz="2400" dirty="0">
                <a:latin typeface="Times New Roman"/>
                <a:cs typeface="Times New Roman"/>
              </a:rPr>
              <a:t>ve  </a:t>
            </a:r>
            <a:r>
              <a:rPr sz="2400" spc="-5" dirty="0">
                <a:latin typeface="Times New Roman"/>
                <a:cs typeface="Times New Roman"/>
              </a:rPr>
              <a:t>oksipital bölgelerde </a:t>
            </a:r>
            <a:r>
              <a:rPr sz="2400" dirty="0">
                <a:latin typeface="Times New Roman"/>
                <a:cs typeface="Times New Roman"/>
              </a:rPr>
              <a:t>daha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kalındır.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har char="•"/>
            </a:pPr>
            <a:endParaRPr sz="325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Alın bölümü hariç kıllarla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kaplıdır.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har char="•"/>
            </a:pPr>
            <a:endParaRPr sz="32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dirty="0">
                <a:solidFill>
                  <a:srgbClr val="FF0000"/>
                </a:solidFill>
                <a:latin typeface="Times New Roman"/>
                <a:cs typeface="Times New Roman"/>
              </a:rPr>
              <a:t>Çok</a:t>
            </a: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 sayıda</a:t>
            </a:r>
            <a:endParaRPr sz="24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425"/>
              </a:spcBef>
              <a:buFont typeface="Arial"/>
              <a:buChar char="•"/>
              <a:tabLst>
                <a:tab pos="241300" algn="l"/>
              </a:tabLst>
            </a:pP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yağ bezi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(gl.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sebaceae)</a:t>
            </a:r>
            <a:endParaRPr sz="24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spcBef>
                <a:spcPts val="425"/>
              </a:spcBef>
              <a:buFont typeface="Arial"/>
              <a:buChar char="•"/>
              <a:tabLst>
                <a:tab pos="241300" algn="l"/>
              </a:tabLst>
            </a:pP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ter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bezi</a:t>
            </a:r>
            <a:r>
              <a:rPr sz="240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içerir. </a:t>
            </a:r>
            <a:r>
              <a:rPr sz="2400" spc="-5" dirty="0">
                <a:latin typeface="Times New Roman"/>
                <a:cs typeface="Times New Roman"/>
              </a:rPr>
              <a:t>(gll.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sudoriferae)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har char="•"/>
            </a:pPr>
            <a:endParaRPr sz="3200" dirty="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solidFill>
                  <a:srgbClr val="FF0000"/>
                </a:solidFill>
                <a:latin typeface="Times New Roman"/>
                <a:cs typeface="Times New Roman"/>
              </a:rPr>
              <a:t>Kalındır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48589" y="117157"/>
            <a:ext cx="532638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solidFill>
                  <a:srgbClr val="C00000"/>
                </a:solidFill>
                <a:latin typeface="Times New Roman"/>
                <a:cs typeface="Times New Roman"/>
              </a:rPr>
              <a:t>1- </a:t>
            </a:r>
            <a:r>
              <a:rPr spc="-275" dirty="0">
                <a:solidFill>
                  <a:srgbClr val="C00000"/>
                </a:solidFill>
              </a:rPr>
              <a:t>Regio</a:t>
            </a:r>
            <a:r>
              <a:rPr spc="65" dirty="0">
                <a:solidFill>
                  <a:srgbClr val="C00000"/>
                </a:solidFill>
              </a:rPr>
              <a:t> </a:t>
            </a:r>
            <a:r>
              <a:rPr spc="-240" dirty="0">
                <a:solidFill>
                  <a:srgbClr val="C00000"/>
                </a:solidFill>
              </a:rPr>
              <a:t>frontoparietooccipitalis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9959" y="2556002"/>
            <a:ext cx="209550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60855" algn="l"/>
              </a:tabLst>
            </a:pPr>
            <a:r>
              <a:rPr sz="2400" dirty="0">
                <a:latin typeface="Times New Roman"/>
                <a:cs typeface="Times New Roman"/>
              </a:rPr>
              <a:t>nok</a:t>
            </a:r>
            <a:r>
              <a:rPr sz="2400" spc="-5" dirty="0">
                <a:latin typeface="Times New Roman"/>
                <a:cs typeface="Times New Roman"/>
              </a:rPr>
              <a:t>ta</a:t>
            </a:r>
            <a:r>
              <a:rPr sz="2400" dirty="0">
                <a:latin typeface="Times New Roman"/>
                <a:cs typeface="Times New Roman"/>
              </a:rPr>
              <a:t>s</a:t>
            </a:r>
            <a:r>
              <a:rPr sz="2400" spc="-5" dirty="0">
                <a:latin typeface="Times New Roman"/>
                <a:cs typeface="Times New Roman"/>
              </a:rPr>
              <a:t>ı</a:t>
            </a:r>
            <a:r>
              <a:rPr sz="2400" dirty="0">
                <a:latin typeface="Times New Roman"/>
                <a:cs typeface="Times New Roman"/>
              </a:rPr>
              <a:t>nd</a:t>
            </a:r>
            <a:r>
              <a:rPr sz="2400" spc="-5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n	</a:t>
            </a:r>
            <a:r>
              <a:rPr sz="2400" spc="-5" dirty="0">
                <a:latin typeface="Times New Roman"/>
                <a:cs typeface="Times New Roman"/>
              </a:rPr>
              <a:t>(A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349" y="2921761"/>
            <a:ext cx="29483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95095" algn="l"/>
              </a:tabLst>
            </a:pPr>
            <a:r>
              <a:rPr sz="2400" spc="-5" dirty="0">
                <a:latin typeface="Times New Roman"/>
                <a:cs typeface="Times New Roman"/>
              </a:rPr>
              <a:t>çizginin	nosion-inion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10460" y="2556002"/>
            <a:ext cx="3012440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R="5080" algn="r">
              <a:lnSpc>
                <a:spcPct val="100000"/>
              </a:lnSpc>
              <a:spcBef>
                <a:spcPts val="100"/>
              </a:spcBef>
              <a:tabLst>
                <a:tab pos="1257300" algn="l"/>
                <a:tab pos="2058035" algn="l"/>
              </a:tabLst>
            </a:pPr>
            <a:r>
              <a:rPr sz="2400" dirty="0">
                <a:latin typeface="Times New Roman"/>
                <a:cs typeface="Times New Roman"/>
              </a:rPr>
              <a:t>nok</a:t>
            </a:r>
            <a:r>
              <a:rPr sz="2400" spc="-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a</a:t>
            </a:r>
            <a:r>
              <a:rPr sz="2400" spc="-5" dirty="0">
                <a:latin typeface="Times New Roman"/>
                <a:cs typeface="Times New Roman"/>
              </a:rPr>
              <a:t>sı</a:t>
            </a:r>
            <a:r>
              <a:rPr sz="2400" dirty="0">
                <a:latin typeface="Times New Roman"/>
                <a:cs typeface="Times New Roman"/>
              </a:rPr>
              <a:t>)	a</a:t>
            </a:r>
            <a:r>
              <a:rPr sz="2400" spc="-5" dirty="0">
                <a:latin typeface="Times New Roman"/>
                <a:cs typeface="Times New Roman"/>
              </a:rPr>
              <a:t>r</a:t>
            </a:r>
            <a:r>
              <a:rPr sz="2400" spc="-10" dirty="0">
                <a:latin typeface="Times New Roman"/>
                <a:cs typeface="Times New Roman"/>
              </a:rPr>
              <a:t>k</a:t>
            </a:r>
            <a:r>
              <a:rPr sz="2400" dirty="0">
                <a:latin typeface="Times New Roman"/>
                <a:cs typeface="Times New Roman"/>
              </a:rPr>
              <a:t>a	</a:t>
            </a:r>
            <a:r>
              <a:rPr sz="2400" spc="-10" dirty="0">
                <a:latin typeface="Times New Roman"/>
                <a:cs typeface="Times New Roman"/>
              </a:rPr>
              <a:t>v</a:t>
            </a:r>
            <a:r>
              <a:rPr sz="2400" spc="-5" dirty="0">
                <a:latin typeface="Times New Roman"/>
                <a:cs typeface="Times New Roman"/>
              </a:rPr>
              <a:t>erti</a:t>
            </a:r>
            <a:r>
              <a:rPr sz="2400" spc="-10" dirty="0">
                <a:latin typeface="Times New Roman"/>
                <a:cs typeface="Times New Roman"/>
              </a:rPr>
              <a:t>k</a:t>
            </a:r>
            <a:r>
              <a:rPr sz="2400" spc="-5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l</a:t>
            </a:r>
          </a:p>
          <a:p>
            <a:pPr marR="5080" algn="r">
              <a:lnSpc>
                <a:spcPct val="100000"/>
              </a:lnSpc>
              <a:tabLst>
                <a:tab pos="1179195" algn="l"/>
              </a:tabLst>
            </a:pPr>
            <a:r>
              <a:rPr sz="2400" dirty="0">
                <a:latin typeface="Times New Roman"/>
                <a:cs typeface="Times New Roman"/>
              </a:rPr>
              <a:t>ha</a:t>
            </a:r>
            <a:r>
              <a:rPr sz="2400" spc="-10" dirty="0">
                <a:latin typeface="Times New Roman"/>
                <a:cs typeface="Times New Roman"/>
              </a:rPr>
              <a:t>tt</a:t>
            </a:r>
            <a:r>
              <a:rPr sz="2400" spc="-5" dirty="0">
                <a:latin typeface="Times New Roman"/>
                <a:cs typeface="Times New Roman"/>
              </a:rPr>
              <a:t>ı</a:t>
            </a:r>
            <a:r>
              <a:rPr sz="2400" dirty="0">
                <a:latin typeface="Times New Roman"/>
                <a:cs typeface="Times New Roman"/>
              </a:rPr>
              <a:t>nı	k</a:t>
            </a:r>
            <a:r>
              <a:rPr sz="2400" spc="-5" dirty="0">
                <a:latin typeface="Times New Roman"/>
                <a:cs typeface="Times New Roman"/>
              </a:rPr>
              <a:t>e</a:t>
            </a:r>
            <a:r>
              <a:rPr sz="2400" dirty="0">
                <a:latin typeface="Times New Roman"/>
                <a:cs typeface="Times New Roman"/>
              </a:rPr>
              <a:t>s</a:t>
            </a:r>
            <a:r>
              <a:rPr sz="2400" spc="-5" dirty="0">
                <a:latin typeface="Times New Roman"/>
                <a:cs typeface="Times New Roman"/>
              </a:rPr>
              <a:t>ti</a:t>
            </a:r>
            <a:r>
              <a:rPr sz="2400" dirty="0">
                <a:latin typeface="Times New Roman"/>
                <a:cs typeface="Times New Roman"/>
              </a:rPr>
              <a:t>ği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9349" y="3287521"/>
            <a:ext cx="5343525" cy="1488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Times New Roman"/>
                <a:cs typeface="Times New Roman"/>
              </a:rPr>
              <a:t>noktaya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uzanır.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400" b="1" spc="-5" dirty="0">
                <a:latin typeface="Times New Roman"/>
                <a:cs typeface="Times New Roman"/>
              </a:rPr>
              <a:t>İkinci diagonal çizgi (D2): </a:t>
            </a:r>
            <a:r>
              <a:rPr sz="2400" dirty="0">
                <a:latin typeface="Times New Roman"/>
                <a:cs typeface="Times New Roman"/>
              </a:rPr>
              <a:t>CAB </a:t>
            </a:r>
            <a:r>
              <a:rPr sz="2400" spc="-5" dirty="0">
                <a:latin typeface="Times New Roman"/>
                <a:cs typeface="Times New Roman"/>
              </a:rPr>
              <a:t>açısının  </a:t>
            </a:r>
            <a:r>
              <a:rPr sz="2400" dirty="0">
                <a:latin typeface="Times New Roman"/>
                <a:cs typeface="Times New Roman"/>
              </a:rPr>
              <a:t>açı </a:t>
            </a:r>
            <a:r>
              <a:rPr sz="2400" spc="-5" dirty="0">
                <a:latin typeface="Times New Roman"/>
                <a:cs typeface="Times New Roman"/>
              </a:rPr>
              <a:t>ortayı ile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gösterilir.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8435" y="120040"/>
            <a:ext cx="5344795" cy="24618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4615">
              <a:lnSpc>
                <a:spcPct val="100000"/>
              </a:lnSpc>
              <a:spcBef>
                <a:spcPts val="100"/>
              </a:spcBef>
            </a:pPr>
            <a:r>
              <a:rPr sz="2400" b="1" spc="-204" dirty="0">
                <a:solidFill>
                  <a:srgbClr val="373935"/>
                </a:solidFill>
                <a:latin typeface="Verdana"/>
                <a:cs typeface="Verdana"/>
              </a:rPr>
              <a:t>Krönlein</a:t>
            </a:r>
            <a:r>
              <a:rPr sz="2400" b="1" spc="65" dirty="0">
                <a:solidFill>
                  <a:srgbClr val="373935"/>
                </a:solidFill>
                <a:latin typeface="Verdana"/>
                <a:cs typeface="Verdana"/>
              </a:rPr>
              <a:t> </a:t>
            </a:r>
            <a:r>
              <a:rPr sz="2400" b="1" spc="-215" dirty="0">
                <a:solidFill>
                  <a:srgbClr val="373935"/>
                </a:solidFill>
                <a:latin typeface="Verdana"/>
                <a:cs typeface="Verdana"/>
              </a:rPr>
              <a:t>çizgileri</a:t>
            </a:r>
            <a:endParaRPr sz="2400">
              <a:latin typeface="Verdana"/>
              <a:cs typeface="Verdana"/>
            </a:endParaRPr>
          </a:p>
          <a:p>
            <a:pPr marL="12700" marR="6985">
              <a:lnSpc>
                <a:spcPct val="100000"/>
              </a:lnSpc>
              <a:spcBef>
                <a:spcPts val="1900"/>
              </a:spcBef>
            </a:pPr>
            <a:r>
              <a:rPr sz="2400" dirty="0">
                <a:latin typeface="Times New Roman"/>
                <a:cs typeface="Times New Roman"/>
              </a:rPr>
              <a:t>Bu </a:t>
            </a:r>
            <a:r>
              <a:rPr sz="2400" spc="-5" dirty="0">
                <a:latin typeface="Times New Roman"/>
                <a:cs typeface="Times New Roman"/>
              </a:rPr>
              <a:t>temel çizgiler yanında iki tane </a:t>
            </a:r>
            <a:r>
              <a:rPr sz="2400" dirty="0">
                <a:latin typeface="Times New Roman"/>
                <a:cs typeface="Times New Roman"/>
              </a:rPr>
              <a:t>de </a:t>
            </a:r>
            <a:r>
              <a:rPr sz="2400" spc="-5" dirty="0">
                <a:latin typeface="Times New Roman"/>
                <a:cs typeface="Times New Roman"/>
              </a:rPr>
              <a:t>oblik  (Diagonal-D) çizgi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tanımlanmıştır.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080" indent="-635">
              <a:lnSpc>
                <a:spcPct val="100000"/>
              </a:lnSpc>
              <a:tabLst>
                <a:tab pos="788670" algn="l"/>
                <a:tab pos="1278255" algn="l"/>
                <a:tab pos="1818639" algn="l"/>
                <a:tab pos="3236595" algn="l"/>
                <a:tab pos="4401820" algn="l"/>
              </a:tabLst>
            </a:pPr>
            <a:r>
              <a:rPr sz="2400" b="1" spc="-5" dirty="0">
                <a:latin typeface="Times New Roman"/>
                <a:cs typeface="Times New Roman"/>
              </a:rPr>
              <a:t>Birinci diagonal çizgi (Dı): </a:t>
            </a:r>
            <a:r>
              <a:rPr sz="2400" spc="-5" dirty="0">
                <a:latin typeface="Times New Roman"/>
                <a:cs typeface="Times New Roman"/>
              </a:rPr>
              <a:t>birinci vertikal  </a:t>
            </a:r>
            <a:r>
              <a:rPr sz="2400" dirty="0">
                <a:latin typeface="Times New Roman"/>
                <a:cs typeface="Times New Roman"/>
              </a:rPr>
              <a:t>ç</a:t>
            </a:r>
            <a:r>
              <a:rPr sz="2400" spc="-10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z</a:t>
            </a:r>
            <a:r>
              <a:rPr sz="2400" spc="-10" dirty="0">
                <a:latin typeface="Times New Roman"/>
                <a:cs typeface="Times New Roman"/>
              </a:rPr>
              <a:t>g</a:t>
            </a:r>
            <a:r>
              <a:rPr sz="2400" dirty="0">
                <a:latin typeface="Times New Roman"/>
                <a:cs typeface="Times New Roman"/>
              </a:rPr>
              <a:t>i	</a:t>
            </a:r>
            <a:r>
              <a:rPr sz="2400" spc="-5" dirty="0">
                <a:latin typeface="Times New Roman"/>
                <a:cs typeface="Times New Roman"/>
              </a:rPr>
              <a:t>i</a:t>
            </a:r>
            <a:r>
              <a:rPr sz="2400" spc="-10" dirty="0">
                <a:latin typeface="Times New Roman"/>
                <a:cs typeface="Times New Roman"/>
              </a:rPr>
              <a:t>l</a:t>
            </a:r>
            <a:r>
              <a:rPr sz="2400" dirty="0">
                <a:latin typeface="Times New Roman"/>
                <a:cs typeface="Times New Roman"/>
              </a:rPr>
              <a:t>e	ü</a:t>
            </a:r>
            <a:r>
              <a:rPr sz="2400" spc="-10" dirty="0">
                <a:latin typeface="Times New Roman"/>
                <a:cs typeface="Times New Roman"/>
              </a:rPr>
              <a:t>s</a:t>
            </a:r>
            <a:r>
              <a:rPr sz="2400" spc="-5" dirty="0">
                <a:latin typeface="Times New Roman"/>
                <a:cs typeface="Times New Roman"/>
              </a:rPr>
              <a:t>t</a:t>
            </a:r>
            <a:r>
              <a:rPr sz="2400" dirty="0">
                <a:latin typeface="Times New Roman"/>
                <a:cs typeface="Times New Roman"/>
              </a:rPr>
              <a:t>	ho</a:t>
            </a:r>
            <a:r>
              <a:rPr sz="2400" spc="-5" dirty="0">
                <a:latin typeface="Times New Roman"/>
                <a:cs typeface="Times New Roman"/>
              </a:rPr>
              <a:t>r</a:t>
            </a:r>
            <a:r>
              <a:rPr sz="2400" spc="-10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zon</a:t>
            </a:r>
            <a:r>
              <a:rPr sz="2400" spc="-10" dirty="0">
                <a:latin typeface="Times New Roman"/>
                <a:cs typeface="Times New Roman"/>
              </a:rPr>
              <a:t>t</a:t>
            </a:r>
            <a:r>
              <a:rPr sz="2400" spc="-5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l	</a:t>
            </a:r>
            <a:r>
              <a:rPr sz="2400" spc="-5" dirty="0">
                <a:latin typeface="Times New Roman"/>
                <a:cs typeface="Times New Roman"/>
              </a:rPr>
              <a:t>ç</a:t>
            </a:r>
            <a:r>
              <a:rPr sz="2400" spc="-10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zg</a:t>
            </a:r>
            <a:r>
              <a:rPr sz="2400" spc="-10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n</a:t>
            </a:r>
            <a:r>
              <a:rPr sz="2400" spc="-5" dirty="0">
                <a:latin typeface="Times New Roman"/>
                <a:cs typeface="Times New Roman"/>
              </a:rPr>
              <a:t>i</a:t>
            </a:r>
            <a:r>
              <a:rPr sz="2400" dirty="0">
                <a:latin typeface="Times New Roman"/>
                <a:cs typeface="Times New Roman"/>
              </a:rPr>
              <a:t>n	</a:t>
            </a:r>
            <a:r>
              <a:rPr sz="2400" spc="-10" dirty="0">
                <a:latin typeface="Times New Roman"/>
                <a:cs typeface="Times New Roman"/>
              </a:rPr>
              <a:t>k</a:t>
            </a:r>
            <a:r>
              <a:rPr sz="2400" dirty="0">
                <a:latin typeface="Times New Roman"/>
                <a:cs typeface="Times New Roman"/>
              </a:rPr>
              <a:t>es</a:t>
            </a:r>
            <a:r>
              <a:rPr sz="2400" spc="-5" dirty="0">
                <a:latin typeface="Times New Roman"/>
                <a:cs typeface="Times New Roman"/>
              </a:rPr>
              <a:t>i</a:t>
            </a:r>
            <a:r>
              <a:rPr sz="2400" spc="-10" dirty="0">
                <a:latin typeface="Times New Roman"/>
                <a:cs typeface="Times New Roman"/>
              </a:rPr>
              <a:t>şi</a:t>
            </a:r>
            <a:r>
              <a:rPr sz="2400" dirty="0">
                <a:latin typeface="Times New Roman"/>
                <a:cs typeface="Times New Roman"/>
              </a:rPr>
              <a:t>m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8435" y="120040"/>
            <a:ext cx="5342890" cy="46564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345">
              <a:lnSpc>
                <a:spcPct val="100000"/>
              </a:lnSpc>
              <a:spcBef>
                <a:spcPts val="100"/>
              </a:spcBef>
            </a:pPr>
            <a:r>
              <a:rPr sz="2400" b="1" spc="-204" dirty="0">
                <a:solidFill>
                  <a:srgbClr val="373935"/>
                </a:solidFill>
                <a:latin typeface="Verdana"/>
                <a:cs typeface="Verdana"/>
              </a:rPr>
              <a:t>Krönlein</a:t>
            </a:r>
            <a:r>
              <a:rPr sz="2400" b="1" spc="65" dirty="0">
                <a:solidFill>
                  <a:srgbClr val="373935"/>
                </a:solidFill>
                <a:latin typeface="Verdana"/>
                <a:cs typeface="Verdana"/>
              </a:rPr>
              <a:t> </a:t>
            </a:r>
            <a:r>
              <a:rPr sz="2400" b="1" spc="-215" dirty="0">
                <a:solidFill>
                  <a:srgbClr val="373935"/>
                </a:solidFill>
                <a:latin typeface="Verdana"/>
                <a:cs typeface="Verdana"/>
              </a:rPr>
              <a:t>çizgileri</a:t>
            </a:r>
            <a:endParaRPr sz="2400">
              <a:latin typeface="Verdana"/>
              <a:cs typeface="Verdana"/>
            </a:endParaRPr>
          </a:p>
          <a:p>
            <a:pPr marL="12700" marR="5080">
              <a:lnSpc>
                <a:spcPct val="100000"/>
              </a:lnSpc>
              <a:spcBef>
                <a:spcPts val="1900"/>
              </a:spcBef>
            </a:pPr>
            <a:r>
              <a:rPr sz="2400" dirty="0">
                <a:latin typeface="Times New Roman"/>
                <a:cs typeface="Times New Roman"/>
              </a:rPr>
              <a:t>Bu </a:t>
            </a:r>
            <a:r>
              <a:rPr sz="2400" spc="-5" dirty="0">
                <a:latin typeface="Times New Roman"/>
                <a:cs typeface="Times New Roman"/>
              </a:rPr>
              <a:t>temel çizgiler yanında iki tane </a:t>
            </a:r>
            <a:r>
              <a:rPr sz="2400" dirty="0">
                <a:latin typeface="Times New Roman"/>
                <a:cs typeface="Times New Roman"/>
              </a:rPr>
              <a:t>de </a:t>
            </a:r>
            <a:r>
              <a:rPr sz="2400" spc="-5" dirty="0">
                <a:latin typeface="Times New Roman"/>
                <a:cs typeface="Times New Roman"/>
              </a:rPr>
              <a:t>oblik  (Diagonal-D) çizgi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15" dirty="0">
                <a:latin typeface="Times New Roman"/>
                <a:cs typeface="Times New Roman"/>
              </a:rPr>
              <a:t>tanımlanmıştır.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latin typeface="Times New Roman"/>
                <a:cs typeface="Times New Roman"/>
              </a:rPr>
              <a:t>Birinci diagonal çizgi</a:t>
            </a:r>
            <a:r>
              <a:rPr sz="2400" b="1" spc="-3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(Dı):</a:t>
            </a:r>
            <a:endParaRPr sz="2400">
              <a:latin typeface="Times New Roman"/>
              <a:cs typeface="Times New Roman"/>
            </a:endParaRPr>
          </a:p>
          <a:p>
            <a:pPr marL="12700" marR="687705">
              <a:lnSpc>
                <a:spcPct val="100000"/>
              </a:lnSpc>
            </a:pPr>
            <a:r>
              <a:rPr sz="2400" i="1" spc="-5" dirty="0">
                <a:latin typeface="Times New Roman"/>
                <a:cs typeface="Times New Roman"/>
              </a:rPr>
              <a:t>sulcus centralis</a:t>
            </a:r>
            <a:r>
              <a:rPr sz="2400" spc="-5" dirty="0">
                <a:latin typeface="Times New Roman"/>
                <a:cs typeface="Times New Roman"/>
              </a:rPr>
              <a:t>, </a:t>
            </a:r>
            <a:r>
              <a:rPr sz="2400" i="1" spc="-5" dirty="0">
                <a:latin typeface="Times New Roman"/>
                <a:cs typeface="Times New Roman"/>
              </a:rPr>
              <a:t>gyrus </a:t>
            </a:r>
            <a:r>
              <a:rPr sz="2400" i="1" spc="-10" dirty="0">
                <a:latin typeface="Times New Roman"/>
                <a:cs typeface="Times New Roman"/>
              </a:rPr>
              <a:t>precentralis </a:t>
            </a:r>
            <a:r>
              <a:rPr sz="2400" dirty="0">
                <a:latin typeface="Times New Roman"/>
                <a:cs typeface="Times New Roman"/>
              </a:rPr>
              <a:t>ve  </a:t>
            </a:r>
            <a:r>
              <a:rPr sz="2400" i="1" spc="-5" dirty="0">
                <a:latin typeface="Times New Roman"/>
                <a:cs typeface="Times New Roman"/>
              </a:rPr>
              <a:t>a.meningea media</a:t>
            </a:r>
            <a:r>
              <a:rPr sz="2400" spc="-5" dirty="0">
                <a:latin typeface="Times New Roman"/>
                <a:cs typeface="Times New Roman"/>
              </a:rPr>
              <a:t>'nın </a:t>
            </a:r>
            <a:r>
              <a:rPr sz="2400" i="1" spc="-25" dirty="0">
                <a:latin typeface="Times New Roman"/>
                <a:cs typeface="Times New Roman"/>
              </a:rPr>
              <a:t>r.frontalis</a:t>
            </a:r>
            <a:r>
              <a:rPr sz="2400" spc="-25" dirty="0">
                <a:latin typeface="Times New Roman"/>
                <a:cs typeface="Times New Roman"/>
              </a:rPr>
              <a:t>'inin  </a:t>
            </a:r>
            <a:r>
              <a:rPr sz="2400" spc="-5" dirty="0">
                <a:latin typeface="Times New Roman"/>
                <a:cs typeface="Times New Roman"/>
              </a:rPr>
              <a:t>projeksiyonuna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uyar.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400" b="1" spc="-5" dirty="0">
                <a:latin typeface="Times New Roman"/>
                <a:cs typeface="Times New Roman"/>
              </a:rPr>
              <a:t>İkinci diagonal çizgi</a:t>
            </a:r>
            <a:r>
              <a:rPr sz="2400" b="1" spc="-10" dirty="0">
                <a:latin typeface="Times New Roman"/>
                <a:cs typeface="Times New Roman"/>
              </a:rPr>
              <a:t> </a:t>
            </a:r>
            <a:r>
              <a:rPr sz="2400" b="1" spc="-5" dirty="0">
                <a:latin typeface="Times New Roman"/>
                <a:cs typeface="Times New Roman"/>
              </a:rPr>
              <a:t>(D2):</a:t>
            </a:r>
            <a:endParaRPr sz="2400">
              <a:latin typeface="Times New Roman"/>
              <a:cs typeface="Times New Roman"/>
            </a:endParaRPr>
          </a:p>
          <a:p>
            <a:pPr marL="12700" marR="116205">
              <a:lnSpc>
                <a:spcPct val="100000"/>
              </a:lnSpc>
            </a:pPr>
            <a:r>
              <a:rPr sz="2400" i="1" spc="-5" dirty="0">
                <a:latin typeface="Times New Roman"/>
                <a:cs typeface="Times New Roman"/>
              </a:rPr>
              <a:t>sulcus lateralis </a:t>
            </a:r>
            <a:r>
              <a:rPr sz="2400" i="1" spc="-10" dirty="0">
                <a:latin typeface="Times New Roman"/>
                <a:cs typeface="Times New Roman"/>
              </a:rPr>
              <a:t>cerebri'</a:t>
            </a:r>
            <a:r>
              <a:rPr sz="2400" spc="-10" dirty="0">
                <a:latin typeface="Times New Roman"/>
                <a:cs typeface="Times New Roman"/>
              </a:rPr>
              <a:t>nin </a:t>
            </a:r>
            <a:r>
              <a:rPr sz="2400" spc="-5" dirty="0">
                <a:latin typeface="Times New Roman"/>
                <a:cs typeface="Times New Roman"/>
              </a:rPr>
              <a:t>projeksiyonuna  </a:t>
            </a:r>
            <a:r>
              <a:rPr sz="2400" spc="-30" dirty="0">
                <a:latin typeface="Times New Roman"/>
                <a:cs typeface="Times New Roman"/>
              </a:rPr>
              <a:t>uyar.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77825" y="120040"/>
            <a:ext cx="5478780" cy="50222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3345">
              <a:lnSpc>
                <a:spcPct val="100000"/>
              </a:lnSpc>
              <a:spcBef>
                <a:spcPts val="100"/>
              </a:spcBef>
            </a:pPr>
            <a:r>
              <a:rPr sz="2400" b="1" spc="-204" dirty="0">
                <a:solidFill>
                  <a:srgbClr val="373935"/>
                </a:solidFill>
                <a:latin typeface="Verdana"/>
                <a:cs typeface="Verdana"/>
              </a:rPr>
              <a:t>Krönlein</a:t>
            </a:r>
            <a:r>
              <a:rPr sz="2400" b="1" spc="65" dirty="0">
                <a:solidFill>
                  <a:srgbClr val="373935"/>
                </a:solidFill>
                <a:latin typeface="Verdana"/>
                <a:cs typeface="Verdana"/>
              </a:rPr>
              <a:t> </a:t>
            </a:r>
            <a:r>
              <a:rPr sz="2400" b="1" spc="-215" dirty="0">
                <a:solidFill>
                  <a:srgbClr val="373935"/>
                </a:solidFill>
                <a:latin typeface="Verdana"/>
                <a:cs typeface="Verdana"/>
              </a:rPr>
              <a:t>çizgileri</a:t>
            </a:r>
            <a:endParaRPr sz="2400">
              <a:latin typeface="Verdana"/>
              <a:cs typeface="Verdana"/>
            </a:endParaRPr>
          </a:p>
          <a:p>
            <a:pPr marL="12700" marR="400685">
              <a:lnSpc>
                <a:spcPct val="100000"/>
              </a:lnSpc>
              <a:spcBef>
                <a:spcPts val="1900"/>
              </a:spcBef>
            </a:pPr>
            <a:r>
              <a:rPr sz="2400" b="1" spc="-5" dirty="0">
                <a:latin typeface="Times New Roman"/>
                <a:cs typeface="Times New Roman"/>
              </a:rPr>
              <a:t>A.meningea media</a:t>
            </a:r>
            <a:r>
              <a:rPr sz="2400" spc="-5" dirty="0">
                <a:latin typeface="Times New Roman"/>
                <a:cs typeface="Times New Roman"/>
              </a:rPr>
              <a:t>'nın truncus'unun  projeksiyonu iki horizontal çizgi arasında  kalan </a:t>
            </a:r>
            <a:r>
              <a:rPr sz="2400" dirty="0">
                <a:latin typeface="Times New Roman"/>
                <a:cs typeface="Times New Roman"/>
              </a:rPr>
              <a:t>ön </a:t>
            </a:r>
            <a:r>
              <a:rPr sz="2400" spc="-5" dirty="0">
                <a:latin typeface="Times New Roman"/>
                <a:cs typeface="Times New Roman"/>
              </a:rPr>
              <a:t>vertikal çizgi bölümüne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30" dirty="0">
                <a:latin typeface="Times New Roman"/>
                <a:cs typeface="Times New Roman"/>
              </a:rPr>
              <a:t>uyar.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5080">
              <a:lnSpc>
                <a:spcPct val="100000"/>
              </a:lnSpc>
            </a:pPr>
            <a:r>
              <a:rPr sz="2400" b="1" spc="-5" dirty="0">
                <a:latin typeface="Times New Roman"/>
                <a:cs typeface="Times New Roman"/>
              </a:rPr>
              <a:t>A.meningea media</a:t>
            </a:r>
            <a:r>
              <a:rPr sz="2400" spc="-5" dirty="0">
                <a:latin typeface="Times New Roman"/>
                <a:cs typeface="Times New Roman"/>
              </a:rPr>
              <a:t>'nın </a:t>
            </a:r>
            <a:r>
              <a:rPr sz="2400" b="1" i="1" spc="-10" dirty="0">
                <a:latin typeface="Times New Roman"/>
                <a:cs typeface="Times New Roman"/>
              </a:rPr>
              <a:t>r.parietalis</a:t>
            </a:r>
            <a:r>
              <a:rPr sz="2400" spc="-10" dirty="0">
                <a:latin typeface="Times New Roman"/>
                <a:cs typeface="Times New Roman"/>
              </a:rPr>
              <a:t>'inin  </a:t>
            </a:r>
            <a:r>
              <a:rPr sz="2400" spc="-5" dirty="0">
                <a:latin typeface="Times New Roman"/>
                <a:cs typeface="Times New Roman"/>
              </a:rPr>
              <a:t>projeksiyonu </a:t>
            </a:r>
            <a:r>
              <a:rPr sz="2400" dirty="0">
                <a:latin typeface="Times New Roman"/>
                <a:cs typeface="Times New Roman"/>
              </a:rPr>
              <a:t>ön ve </a:t>
            </a:r>
            <a:r>
              <a:rPr sz="2400" spc="-5" dirty="0">
                <a:latin typeface="Times New Roman"/>
                <a:cs typeface="Times New Roman"/>
              </a:rPr>
              <a:t>arka vertikal çizgiler  arasında kalan </a:t>
            </a:r>
            <a:r>
              <a:rPr sz="2400" dirty="0">
                <a:latin typeface="Times New Roman"/>
                <a:cs typeface="Times New Roman"/>
              </a:rPr>
              <a:t>üst </a:t>
            </a:r>
            <a:r>
              <a:rPr sz="2400" spc="-5" dirty="0">
                <a:latin typeface="Times New Roman"/>
                <a:cs typeface="Times New Roman"/>
              </a:rPr>
              <a:t>horizontal çizgi bölümüne  </a:t>
            </a:r>
            <a:r>
              <a:rPr sz="2400" spc="-30" dirty="0">
                <a:latin typeface="Times New Roman"/>
                <a:cs typeface="Times New Roman"/>
              </a:rPr>
              <a:t>uyar.</a:t>
            </a:r>
            <a:endParaRPr sz="2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500">
              <a:latin typeface="Times New Roman"/>
              <a:cs typeface="Times New Roman"/>
            </a:endParaRPr>
          </a:p>
          <a:p>
            <a:pPr marL="12700" marR="181610">
              <a:lnSpc>
                <a:spcPct val="100000"/>
              </a:lnSpc>
            </a:pPr>
            <a:r>
              <a:rPr sz="2400" dirty="0">
                <a:latin typeface="Times New Roman"/>
                <a:cs typeface="Times New Roman"/>
              </a:rPr>
              <a:t>A </a:t>
            </a:r>
            <a:r>
              <a:rPr sz="2400" spc="-5" dirty="0">
                <a:latin typeface="Times New Roman"/>
                <a:cs typeface="Times New Roman"/>
              </a:rPr>
              <a:t>noktası </a:t>
            </a:r>
            <a:r>
              <a:rPr sz="2400" b="1" spc="-5" dirty="0">
                <a:latin typeface="Times New Roman"/>
                <a:cs typeface="Times New Roman"/>
              </a:rPr>
              <a:t>pterion </a:t>
            </a:r>
            <a:r>
              <a:rPr sz="2400" spc="-5" dirty="0">
                <a:latin typeface="Times New Roman"/>
                <a:cs typeface="Times New Roman"/>
              </a:rPr>
              <a:t>noktasına </a:t>
            </a:r>
            <a:r>
              <a:rPr sz="2400" dirty="0">
                <a:latin typeface="Times New Roman"/>
                <a:cs typeface="Times New Roman"/>
              </a:rPr>
              <a:t>uyar ve  </a:t>
            </a:r>
            <a:r>
              <a:rPr sz="2400" spc="-5" dirty="0">
                <a:latin typeface="Times New Roman"/>
                <a:cs typeface="Times New Roman"/>
              </a:rPr>
              <a:t>a.meningea media'nın </a:t>
            </a:r>
            <a:r>
              <a:rPr sz="2400" spc="-15" dirty="0">
                <a:latin typeface="Times New Roman"/>
                <a:cs typeface="Times New Roman"/>
              </a:rPr>
              <a:t>r.frontalis'inin </a:t>
            </a:r>
            <a:r>
              <a:rPr sz="2400" spc="-5" dirty="0">
                <a:latin typeface="Times New Roman"/>
                <a:cs typeface="Times New Roman"/>
              </a:rPr>
              <a:t>geriye  doğru yönelme</a:t>
            </a:r>
            <a:r>
              <a:rPr sz="2400" spc="-20" dirty="0">
                <a:latin typeface="Times New Roman"/>
                <a:cs typeface="Times New Roman"/>
              </a:rPr>
              <a:t> yeridir.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64572" y="87312"/>
            <a:ext cx="3119755" cy="589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700" spc="-125" dirty="0">
                <a:solidFill>
                  <a:srgbClr val="FF0000"/>
                </a:solidFill>
              </a:rPr>
              <a:t>KAYNAKLAR</a:t>
            </a:r>
            <a:endParaRPr sz="3700"/>
          </a:p>
        </p:txBody>
      </p:sp>
      <p:sp>
        <p:nvSpPr>
          <p:cNvPr id="3" name="object 3"/>
          <p:cNvSpPr txBox="1"/>
          <p:nvPr/>
        </p:nvSpPr>
        <p:spPr>
          <a:xfrm>
            <a:off x="155254" y="1453197"/>
            <a:ext cx="9643745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b="1" spc="-275" dirty="0">
                <a:solidFill>
                  <a:srgbClr val="C00000"/>
                </a:solidFill>
                <a:latin typeface="Verdana"/>
                <a:cs typeface="Verdana"/>
              </a:rPr>
              <a:t>Topografik </a:t>
            </a:r>
            <a:r>
              <a:rPr sz="3200" b="1" spc="-300" dirty="0">
                <a:solidFill>
                  <a:srgbClr val="C00000"/>
                </a:solidFill>
                <a:latin typeface="Verdana"/>
                <a:cs typeface="Verdana"/>
              </a:rPr>
              <a:t>Anatomi </a:t>
            </a:r>
            <a:r>
              <a:rPr sz="3200" b="1" spc="-125" dirty="0">
                <a:solidFill>
                  <a:srgbClr val="C00000"/>
                </a:solidFill>
                <a:latin typeface="Verdana"/>
                <a:cs typeface="Verdana"/>
              </a:rPr>
              <a:t>Cilt </a:t>
            </a:r>
            <a:r>
              <a:rPr sz="3200" b="1" spc="-25" dirty="0">
                <a:solidFill>
                  <a:srgbClr val="C00000"/>
                </a:solidFill>
                <a:latin typeface="Verdana"/>
                <a:cs typeface="Verdana"/>
              </a:rPr>
              <a:t>1</a:t>
            </a:r>
            <a:r>
              <a:rPr sz="3200" b="1" spc="-25" dirty="0">
                <a:solidFill>
                  <a:srgbClr val="C00000"/>
                </a:solidFill>
                <a:latin typeface="Times New Roman"/>
                <a:cs typeface="Times New Roman"/>
              </a:rPr>
              <a:t>- </a:t>
            </a:r>
            <a:r>
              <a:rPr sz="3200" b="1" spc="-170" dirty="0">
                <a:solidFill>
                  <a:srgbClr val="C00000"/>
                </a:solidFill>
                <a:latin typeface="Verdana"/>
                <a:cs typeface="Verdana"/>
              </a:rPr>
              <a:t>M.Yıldırım, </a:t>
            </a:r>
            <a:r>
              <a:rPr sz="3200" b="1" spc="-125" dirty="0">
                <a:solidFill>
                  <a:srgbClr val="C00000"/>
                </a:solidFill>
                <a:latin typeface="Verdana"/>
                <a:cs typeface="Verdana"/>
              </a:rPr>
              <a:t>R.</a:t>
            </a:r>
            <a:r>
              <a:rPr sz="3200" b="1" spc="-665" dirty="0">
                <a:solidFill>
                  <a:srgbClr val="C00000"/>
                </a:solidFill>
                <a:latin typeface="Verdana"/>
                <a:cs typeface="Verdana"/>
              </a:rPr>
              <a:t> </a:t>
            </a:r>
            <a:r>
              <a:rPr sz="3200" b="1" spc="-300" dirty="0">
                <a:solidFill>
                  <a:srgbClr val="C00000"/>
                </a:solidFill>
                <a:latin typeface="Verdana"/>
                <a:cs typeface="Verdana"/>
              </a:rPr>
              <a:t>Mesut</a:t>
            </a:r>
            <a:endParaRPr sz="3200" dirty="0">
              <a:latin typeface="Verdana"/>
              <a:cs typeface="Verdana"/>
            </a:endParaRPr>
          </a:p>
        </p:txBody>
      </p:sp>
    </p:spTree>
  </p:cSld>
  <p:clrMapOvr>
    <a:masterClrMapping/>
  </p:clrMapOvr>
  <p:transition spd="slow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01395" y="341388"/>
            <a:ext cx="3813810" cy="3846195"/>
            <a:chOff x="501395" y="341388"/>
            <a:chExt cx="3813810" cy="3846195"/>
          </a:xfrm>
        </p:grpSpPr>
        <p:sp>
          <p:nvSpPr>
            <p:cNvPr id="3" name="object 3"/>
            <p:cNvSpPr/>
            <p:nvPr/>
          </p:nvSpPr>
          <p:spPr>
            <a:xfrm>
              <a:off x="501395" y="341388"/>
              <a:ext cx="1575054" cy="75970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01395" y="958608"/>
              <a:ext cx="641604" cy="75970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949451" y="958608"/>
              <a:ext cx="717804" cy="75970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01395" y="1575828"/>
              <a:ext cx="784847" cy="75970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35152" y="1575828"/>
              <a:ext cx="1841754" cy="75970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311145" y="1575828"/>
              <a:ext cx="1270254" cy="75970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01395" y="2193048"/>
              <a:ext cx="765810" cy="759701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16102" y="2193048"/>
              <a:ext cx="1917954" cy="759701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368295" y="2193048"/>
              <a:ext cx="1232154" cy="759701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01395" y="2810268"/>
              <a:ext cx="746760" cy="759701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97052" y="2810268"/>
              <a:ext cx="1079754" cy="759701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511045" y="2810268"/>
              <a:ext cx="1937003" cy="759701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083051" y="2810268"/>
              <a:ext cx="1232153" cy="759701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01395" y="3427488"/>
              <a:ext cx="727697" cy="759701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78002" y="3427488"/>
              <a:ext cx="1803654" cy="759701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701040" y="426402"/>
            <a:ext cx="1149985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ED7D31"/>
                </a:solidFill>
                <a:latin typeface="Times New Roman"/>
                <a:cs typeface="Times New Roman"/>
              </a:rPr>
              <a:t>SCALP</a:t>
            </a:r>
          </a:p>
        </p:txBody>
      </p:sp>
      <p:grpSp>
        <p:nvGrpSpPr>
          <p:cNvPr id="19" name="object 19"/>
          <p:cNvGrpSpPr/>
          <p:nvPr/>
        </p:nvGrpSpPr>
        <p:grpSpPr>
          <a:xfrm>
            <a:off x="601980" y="4337316"/>
            <a:ext cx="3743960" cy="2357120"/>
            <a:chOff x="601980" y="4337316"/>
            <a:chExt cx="3743960" cy="2357120"/>
          </a:xfrm>
        </p:grpSpPr>
        <p:sp>
          <p:nvSpPr>
            <p:cNvPr id="20" name="object 20"/>
            <p:cNvSpPr/>
            <p:nvPr/>
          </p:nvSpPr>
          <p:spPr>
            <a:xfrm>
              <a:off x="601980" y="4337316"/>
              <a:ext cx="1580375" cy="510527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499616" y="4755641"/>
              <a:ext cx="1114044" cy="566928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337815" y="4755641"/>
              <a:ext cx="1086611" cy="566928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499616" y="5212841"/>
              <a:ext cx="1030223" cy="566928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253996" y="5212841"/>
              <a:ext cx="1047750" cy="566928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499616" y="5670041"/>
              <a:ext cx="1114044" cy="566927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337815" y="5670041"/>
              <a:ext cx="1043940" cy="566927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499616" y="6127241"/>
              <a:ext cx="1341120" cy="566928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563368" y="6127241"/>
              <a:ext cx="1782318" cy="566928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701040" y="926456"/>
            <a:ext cx="3478529" cy="5681345"/>
          </a:xfrm>
          <a:prstGeom prst="rect">
            <a:avLst/>
          </a:prstGeom>
        </p:spPr>
        <p:txBody>
          <a:bodyPr vert="horz" wrap="square" lIns="0" tIns="2184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720"/>
              </a:spcBef>
            </a:pPr>
            <a:r>
              <a:rPr sz="2700" b="1" spc="-5" dirty="0">
                <a:solidFill>
                  <a:srgbClr val="ED7D31"/>
                </a:solidFill>
                <a:latin typeface="Times New Roman"/>
                <a:cs typeface="Times New Roman"/>
              </a:rPr>
              <a:t>S </a:t>
            </a:r>
            <a:r>
              <a:rPr sz="2700" dirty="0">
                <a:latin typeface="Times New Roman"/>
                <a:cs typeface="Times New Roman"/>
              </a:rPr>
              <a:t>kin</a:t>
            </a:r>
          </a:p>
          <a:p>
            <a:pPr marL="12700" marR="809625">
              <a:lnSpc>
                <a:spcPct val="150000"/>
              </a:lnSpc>
            </a:pPr>
            <a:r>
              <a:rPr sz="27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C onnective tissue  </a:t>
            </a:r>
            <a:r>
              <a:rPr sz="2700" b="1" spc="-5" dirty="0">
                <a:solidFill>
                  <a:srgbClr val="ED7D31"/>
                </a:solidFill>
                <a:latin typeface="Times New Roman"/>
                <a:cs typeface="Times New Roman"/>
              </a:rPr>
              <a:t>A </a:t>
            </a:r>
            <a:r>
              <a:rPr sz="2700" dirty="0">
                <a:latin typeface="Times New Roman"/>
                <a:cs typeface="Times New Roman"/>
              </a:rPr>
              <a:t>poneurotic</a:t>
            </a:r>
            <a:r>
              <a:rPr sz="2700" spc="-215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tissue</a:t>
            </a:r>
            <a:endParaRPr sz="27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2700" b="1" dirty="0">
                <a:solidFill>
                  <a:srgbClr val="ED7D31"/>
                </a:solidFill>
                <a:latin typeface="Times New Roman"/>
                <a:cs typeface="Times New Roman"/>
              </a:rPr>
              <a:t>L </a:t>
            </a:r>
            <a:r>
              <a:rPr sz="2700" dirty="0">
                <a:latin typeface="Times New Roman"/>
                <a:cs typeface="Times New Roman"/>
              </a:rPr>
              <a:t>oose connective</a:t>
            </a:r>
            <a:r>
              <a:rPr sz="2700" spc="-200" dirty="0">
                <a:latin typeface="Times New Roman"/>
                <a:cs typeface="Times New Roman"/>
              </a:rPr>
              <a:t> </a:t>
            </a:r>
            <a:r>
              <a:rPr sz="2700" spc="-5" dirty="0">
                <a:latin typeface="Times New Roman"/>
                <a:cs typeface="Times New Roman"/>
              </a:rPr>
              <a:t>tissue</a:t>
            </a:r>
            <a:endParaRPr sz="27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620"/>
              </a:spcBef>
            </a:pPr>
            <a:r>
              <a:rPr sz="2700" b="1" dirty="0">
                <a:solidFill>
                  <a:srgbClr val="ED7D31"/>
                </a:solidFill>
                <a:latin typeface="Times New Roman"/>
                <a:cs typeface="Times New Roman"/>
              </a:rPr>
              <a:t>P</a:t>
            </a:r>
            <a:r>
              <a:rPr sz="2700" b="1" spc="-155" dirty="0">
                <a:solidFill>
                  <a:srgbClr val="ED7D31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latin typeface="Times New Roman"/>
                <a:cs typeface="Times New Roman"/>
              </a:rPr>
              <a:t>eriosteum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3150" dirty="0">
              <a:latin typeface="Times New Roman"/>
              <a:cs typeface="Times New Roman"/>
            </a:endParaRPr>
          </a:p>
          <a:p>
            <a:pPr marL="43180">
              <a:lnSpc>
                <a:spcPct val="100000"/>
              </a:lnSpc>
            </a:pPr>
            <a:r>
              <a:rPr sz="1800" spc="-5" dirty="0">
                <a:latin typeface="Times New Roman"/>
                <a:cs typeface="Times New Roman"/>
              </a:rPr>
              <a:t>Kemik</a:t>
            </a:r>
            <a:r>
              <a:rPr sz="1800" dirty="0">
                <a:latin typeface="Times New Roman"/>
                <a:cs typeface="Times New Roman"/>
              </a:rPr>
              <a:t> </a:t>
            </a:r>
            <a:r>
              <a:rPr sz="1800" spc="-5" dirty="0">
                <a:latin typeface="Times New Roman"/>
                <a:cs typeface="Times New Roman"/>
              </a:rPr>
              <a:t>tabaka</a:t>
            </a:r>
            <a:endParaRPr sz="1800" dirty="0">
              <a:latin typeface="Times New Roman"/>
              <a:cs typeface="Times New Roman"/>
            </a:endParaRPr>
          </a:p>
          <a:p>
            <a:pPr marL="957580" marR="926465">
              <a:lnSpc>
                <a:spcPts val="3600"/>
              </a:lnSpc>
              <a:spcBef>
                <a:spcPts val="310"/>
              </a:spcBef>
            </a:pPr>
            <a:r>
              <a:rPr sz="2000" spc="-5" dirty="0">
                <a:latin typeface="Times New Roman"/>
                <a:cs typeface="Times New Roman"/>
              </a:rPr>
              <a:t>Lamina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externa  Diploe aralığı  Lamina</a:t>
            </a:r>
            <a:r>
              <a:rPr sz="2000" spc="-50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interna</a:t>
            </a:r>
            <a:endParaRPr sz="2000" dirty="0">
              <a:latin typeface="Times New Roman"/>
              <a:cs typeface="Times New Roman"/>
            </a:endParaRPr>
          </a:p>
          <a:p>
            <a:pPr marL="957580">
              <a:lnSpc>
                <a:spcPct val="100000"/>
              </a:lnSpc>
              <a:spcBef>
                <a:spcPts val="880"/>
              </a:spcBef>
            </a:pPr>
            <a:r>
              <a:rPr sz="2000" spc="-5" dirty="0">
                <a:latin typeface="Times New Roman"/>
                <a:cs typeface="Times New Roman"/>
              </a:rPr>
              <a:t>Meninges (beyin</a:t>
            </a:r>
            <a:r>
              <a:rPr sz="2000" spc="-5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zarları)</a:t>
            </a:r>
            <a:endParaRPr sz="20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/>
        </p:nvSpPr>
        <p:spPr>
          <a:xfrm>
            <a:off x="180035" y="885697"/>
            <a:ext cx="11783365" cy="4713213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241300">
              <a:lnSpc>
                <a:spcPct val="100000"/>
              </a:lnSpc>
              <a:spcBef>
                <a:spcPts val="445"/>
              </a:spcBef>
            </a:pPr>
            <a:r>
              <a:rPr sz="2700" b="1" u="heavy" spc="-5" dirty="0">
                <a:solidFill>
                  <a:srgbClr val="33CC33"/>
                </a:solidFill>
                <a:uFill>
                  <a:solidFill>
                    <a:srgbClr val="33CC33"/>
                  </a:solidFill>
                </a:uFill>
                <a:latin typeface="Times New Roman"/>
                <a:cs typeface="Times New Roman"/>
              </a:rPr>
              <a:t>C </a:t>
            </a:r>
            <a:r>
              <a:rPr sz="2700" b="1" u="heavy" spc="-5" dirty="0">
                <a:uFill>
                  <a:solidFill>
                    <a:srgbClr val="33CC33"/>
                  </a:solidFill>
                </a:uFill>
                <a:latin typeface="Times New Roman"/>
                <a:cs typeface="Times New Roman"/>
              </a:rPr>
              <a:t>(connective doku)</a:t>
            </a:r>
            <a:endParaRPr sz="2700" dirty="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350"/>
              </a:spcBef>
            </a:pPr>
            <a:r>
              <a:rPr sz="2700" spc="-5" dirty="0">
                <a:solidFill>
                  <a:srgbClr val="CC0000"/>
                </a:solidFill>
                <a:latin typeface="Times New Roman"/>
                <a:cs typeface="Times New Roman"/>
              </a:rPr>
              <a:t>Deri </a:t>
            </a:r>
            <a:r>
              <a:rPr sz="2700" dirty="0">
                <a:solidFill>
                  <a:srgbClr val="CC0000"/>
                </a:solidFill>
                <a:latin typeface="Times New Roman"/>
                <a:cs typeface="Times New Roman"/>
              </a:rPr>
              <a:t>altı</a:t>
            </a:r>
            <a:r>
              <a:rPr sz="2700" spc="-10" dirty="0">
                <a:solidFill>
                  <a:srgbClr val="CC0000"/>
                </a:solidFill>
                <a:latin typeface="Times New Roman"/>
                <a:cs typeface="Times New Roman"/>
              </a:rPr>
              <a:t> </a:t>
            </a:r>
            <a:r>
              <a:rPr sz="2700" dirty="0">
                <a:solidFill>
                  <a:srgbClr val="CC0000"/>
                </a:solidFill>
                <a:latin typeface="Times New Roman"/>
                <a:cs typeface="Times New Roman"/>
              </a:rPr>
              <a:t>tabakası:</a:t>
            </a:r>
            <a:endParaRPr sz="27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700" dirty="0">
              <a:latin typeface="Times New Roman"/>
              <a:cs typeface="Times New Roman"/>
            </a:endParaRPr>
          </a:p>
          <a:p>
            <a:pPr marL="241300" marR="572135" indent="-228600">
              <a:lnSpc>
                <a:spcPts val="2300"/>
              </a:lnSpc>
              <a:spcBef>
                <a:spcPts val="5"/>
              </a:spcBef>
              <a:buFont typeface="Arial"/>
              <a:buChar char="•"/>
              <a:tabLst>
                <a:tab pos="241935" algn="l"/>
              </a:tabLst>
            </a:pPr>
            <a:r>
              <a:rPr sz="2400" spc="-5" dirty="0">
                <a:latin typeface="Times New Roman"/>
                <a:cs typeface="Times New Roman"/>
              </a:rPr>
              <a:t>Kalın bir tabaka olup güçlü </a:t>
            </a:r>
            <a:r>
              <a:rPr sz="2400" dirty="0">
                <a:latin typeface="Times New Roman"/>
                <a:cs typeface="Times New Roman"/>
              </a:rPr>
              <a:t>bağ dokusu  </a:t>
            </a:r>
            <a:r>
              <a:rPr sz="2400" spc="-5" dirty="0">
                <a:latin typeface="Times New Roman"/>
                <a:cs typeface="Times New Roman"/>
              </a:rPr>
              <a:t>lifleri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içerir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Font typeface="Arial"/>
              <a:buChar char="•"/>
            </a:pPr>
            <a:endParaRPr sz="3750" dirty="0">
              <a:latin typeface="Times New Roman"/>
              <a:cs typeface="Times New Roman"/>
            </a:endParaRPr>
          </a:p>
          <a:p>
            <a:pPr marL="241300" marR="17145" indent="-228600" algn="just">
              <a:lnSpc>
                <a:spcPct val="80000"/>
              </a:lnSpc>
              <a:buFont typeface="Arial"/>
              <a:buChar char="•"/>
              <a:tabLst>
                <a:tab pos="241935" algn="l"/>
              </a:tabLst>
            </a:pPr>
            <a:r>
              <a:rPr sz="2400" spc="-5" dirty="0">
                <a:latin typeface="Times New Roman"/>
                <a:cs typeface="Times New Roman"/>
              </a:rPr>
              <a:t>Dermisin iç </a:t>
            </a:r>
            <a:r>
              <a:rPr sz="2400" dirty="0">
                <a:latin typeface="Times New Roman"/>
                <a:cs typeface="Times New Roman"/>
              </a:rPr>
              <a:t>yüzünden </a:t>
            </a:r>
            <a:r>
              <a:rPr sz="2400" spc="-5" dirty="0">
                <a:latin typeface="Times New Roman"/>
                <a:cs typeface="Times New Roman"/>
              </a:rPr>
              <a:t>muskuloaponeurotik  tabakaya </a:t>
            </a:r>
            <a:r>
              <a:rPr sz="2400" dirty="0">
                <a:latin typeface="Times New Roman"/>
                <a:cs typeface="Times New Roman"/>
              </a:rPr>
              <a:t>uzanan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trabekula </a:t>
            </a:r>
            <a:r>
              <a:rPr sz="2400" spc="-5" dirty="0">
                <a:latin typeface="Times New Roman"/>
                <a:cs typeface="Times New Roman"/>
              </a:rPr>
              <a:t>denilen bölmeler  </a:t>
            </a:r>
            <a:r>
              <a:rPr sz="2400" spc="-25" dirty="0">
                <a:latin typeface="Times New Roman"/>
                <a:cs typeface="Times New Roman"/>
              </a:rPr>
              <a:t>içerir.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Font typeface="Arial"/>
              <a:buChar char="•"/>
            </a:pPr>
            <a:endParaRPr sz="3700" dirty="0">
              <a:latin typeface="Times New Roman"/>
              <a:cs typeface="Times New Roman"/>
            </a:endParaRPr>
          </a:p>
          <a:p>
            <a:pPr marL="241300" marR="923925" indent="-228600">
              <a:lnSpc>
                <a:spcPts val="23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10" dirty="0">
                <a:latin typeface="Times New Roman"/>
                <a:cs typeface="Times New Roman"/>
              </a:rPr>
              <a:t>Trabekula’lar </a:t>
            </a:r>
            <a:r>
              <a:rPr sz="2400" dirty="0">
                <a:latin typeface="Times New Roman"/>
                <a:cs typeface="Times New Roman"/>
              </a:rPr>
              <a:t>bu </a:t>
            </a:r>
            <a:r>
              <a:rPr sz="2400" spc="-5" dirty="0">
                <a:latin typeface="Times New Roman"/>
                <a:cs typeface="Times New Roman"/>
              </a:rPr>
              <a:t>tabakaya </a:t>
            </a:r>
            <a:r>
              <a:rPr sz="2400" dirty="0">
                <a:latin typeface="Times New Roman"/>
                <a:cs typeface="Times New Roman"/>
              </a:rPr>
              <a:t>bal</a:t>
            </a:r>
            <a:r>
              <a:rPr sz="2400" spc="-7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peteği  görünümü </a:t>
            </a:r>
            <a:r>
              <a:rPr sz="2400" spc="-15" dirty="0">
                <a:latin typeface="Times New Roman"/>
                <a:cs typeface="Times New Roman"/>
              </a:rPr>
              <a:t>kazandırmıştır.</a:t>
            </a:r>
            <a:endParaRPr sz="24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  <a:buFont typeface="Arial"/>
              <a:buChar char="•"/>
            </a:pPr>
            <a:endParaRPr sz="3700" dirty="0">
              <a:latin typeface="Times New Roman"/>
              <a:cs typeface="Times New Roman"/>
            </a:endParaRPr>
          </a:p>
          <a:p>
            <a:pPr marL="241300" marR="5080" indent="-228600">
              <a:lnSpc>
                <a:spcPts val="2300"/>
              </a:lnSpc>
              <a:buFont typeface="Arial"/>
              <a:buChar char="•"/>
              <a:tabLst>
                <a:tab pos="241300" algn="l"/>
              </a:tabLst>
            </a:pPr>
            <a:r>
              <a:rPr sz="2400" spc="-5" dirty="0">
                <a:latin typeface="Times New Roman"/>
                <a:cs typeface="Times New Roman"/>
              </a:rPr>
              <a:t>Petek görünümümdeki odacıklar </a:t>
            </a:r>
            <a:r>
              <a:rPr sz="2400" spc="-5" dirty="0">
                <a:solidFill>
                  <a:srgbClr val="CC0000"/>
                </a:solidFill>
                <a:latin typeface="Times New Roman"/>
                <a:cs typeface="Times New Roman"/>
              </a:rPr>
              <a:t>panniculus  adiposus </a:t>
            </a:r>
            <a:r>
              <a:rPr sz="2400" dirty="0">
                <a:latin typeface="Times New Roman"/>
                <a:cs typeface="Times New Roman"/>
              </a:rPr>
              <a:t>adı </a:t>
            </a:r>
            <a:r>
              <a:rPr sz="2400" spc="-5" dirty="0">
                <a:latin typeface="Times New Roman"/>
                <a:cs typeface="Times New Roman"/>
              </a:rPr>
              <a:t>verilen </a:t>
            </a:r>
            <a:r>
              <a:rPr sz="2400" dirty="0">
                <a:latin typeface="Times New Roman"/>
                <a:cs typeface="Times New Roman"/>
              </a:rPr>
              <a:t>yağdokusu </a:t>
            </a:r>
            <a:r>
              <a:rPr sz="2400" spc="-5" dirty="0">
                <a:latin typeface="Times New Roman"/>
                <a:cs typeface="Times New Roman"/>
              </a:rPr>
              <a:t>ile</a:t>
            </a:r>
            <a:r>
              <a:rPr sz="2400" spc="-6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doludur.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148589" y="117157"/>
            <a:ext cx="5326380" cy="436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265" dirty="0">
                <a:solidFill>
                  <a:srgbClr val="C00000"/>
                </a:solidFill>
                <a:latin typeface="Times New Roman"/>
                <a:cs typeface="Times New Roman"/>
              </a:rPr>
              <a:t>1- </a:t>
            </a:r>
            <a:r>
              <a:rPr spc="-275" dirty="0">
                <a:solidFill>
                  <a:srgbClr val="C00000"/>
                </a:solidFill>
              </a:rPr>
              <a:t>Regio</a:t>
            </a:r>
            <a:r>
              <a:rPr spc="65" dirty="0">
                <a:solidFill>
                  <a:srgbClr val="C00000"/>
                </a:solidFill>
              </a:rPr>
              <a:t> </a:t>
            </a:r>
            <a:r>
              <a:rPr spc="-240" dirty="0">
                <a:solidFill>
                  <a:srgbClr val="C00000"/>
                </a:solidFill>
              </a:rPr>
              <a:t>frontoparietooccipitalis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</TotalTime>
  <Words>2987</Words>
  <Application>Microsoft Office PowerPoint</Application>
  <PresentationFormat>Geniş ekran</PresentationFormat>
  <Paragraphs>693</Paragraphs>
  <Slides>73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73</vt:i4>
      </vt:variant>
    </vt:vector>
  </HeadingPairs>
  <TitlesOfParts>
    <vt:vector size="80" baseType="lpstr">
      <vt:lpstr>Arial</vt:lpstr>
      <vt:lpstr>Calibri</vt:lpstr>
      <vt:lpstr>Comic Sans MS</vt:lpstr>
      <vt:lpstr>Times New Roman</vt:lpstr>
      <vt:lpstr>Verdana</vt:lpstr>
      <vt:lpstr>Wingdings</vt:lpstr>
      <vt:lpstr>Office Theme</vt:lpstr>
      <vt:lpstr>TOPOGRAFİK  ANATOMİ - 3 (Regiones fornicis capitis et regio temporalis)</vt:lpstr>
      <vt:lpstr>REGIONES FORNICIS CAPITIS (SAÇLI DERİ BÖLGELERİ)</vt:lpstr>
      <vt:lpstr>1- Regio frontoparietooccipitalis</vt:lpstr>
      <vt:lpstr>1- Regio frontoparietooccipitalis</vt:lpstr>
      <vt:lpstr>1- Regio frontoparietooccipitalis</vt:lpstr>
      <vt:lpstr>SCALP</vt:lpstr>
      <vt:lpstr>1- Regio frontoparietooccipitalis</vt:lpstr>
      <vt:lpstr>SCALP</vt:lpstr>
      <vt:lpstr>1- Regio frontoparietooccipitalis</vt:lpstr>
      <vt:lpstr>1- Regio frontoparietooccipitalis</vt:lpstr>
      <vt:lpstr>SCALP</vt:lpstr>
      <vt:lpstr>1- Regio frontoparietooccipitalis</vt:lpstr>
      <vt:lpstr>1- Regio frontoparietooccipitalis</vt:lpstr>
      <vt:lpstr>PowerPoint Sunusu</vt:lpstr>
      <vt:lpstr>PowerPoint Sunusu</vt:lpstr>
      <vt:lpstr>PowerPoint Sunusu</vt:lpstr>
      <vt:lpstr>1- Regio frontoparietooccipitalis</vt:lpstr>
      <vt:lpstr>PowerPoint Sunusu</vt:lpstr>
      <vt:lpstr>1- Regio frontoparietooccipitalis</vt:lpstr>
      <vt:lpstr>1- Regio frontoparietooccipitalis</vt:lpstr>
      <vt:lpstr>1- Regio frontoparietooccipitalis</vt:lpstr>
      <vt:lpstr>1- Regio frontoparietooccipitalis</vt:lpstr>
      <vt:lpstr>1- Regio frontoparietooccipitalis Venleri</vt:lpstr>
      <vt:lpstr>1- Regio frontoparietooccipitalis</vt:lpstr>
      <vt:lpstr>1- Regio frontoparietooccipitalis</vt:lpstr>
      <vt:lpstr>1- Regio frontoparietooccipitalis</vt:lpstr>
      <vt:lpstr>2- Regio temporalis (Şakak bölgesi)</vt:lpstr>
      <vt:lpstr>2- Regio temporalis (Şakak bölgesi)</vt:lpstr>
      <vt:lpstr>2- Regio temporalis (Şakak bölgesi)</vt:lpstr>
      <vt:lpstr>2- Regio temporalis (Şakak bölgesi)</vt:lpstr>
      <vt:lpstr>2- Regio temporalis (Şakak bölgesi)</vt:lpstr>
      <vt:lpstr>2- Regio temporalis (Şakak bölgesi)</vt:lpstr>
      <vt:lpstr>2- Regio temporalis (Şakak bölgesi)</vt:lpstr>
      <vt:lpstr>2- Regio temporalis (Şakak bölgesi)</vt:lpstr>
      <vt:lpstr>2- Regio temporalis (Şakak bölgesi)</vt:lpstr>
      <vt:lpstr>2- Regio temporalis (Şakak bölgesi)</vt:lpstr>
      <vt:lpstr>2- Regio temporalis (Şakak bölgesi)</vt:lpstr>
      <vt:lpstr>2- Regio temporalis (Şakak bölgesi)</vt:lpstr>
      <vt:lpstr>2- Regio temporalis (Şakak bölgesi)</vt:lpstr>
      <vt:lpstr>2- Regio temporalis (Şakak bölgesi)</vt:lpstr>
      <vt:lpstr>2- Regio temporalis (Şakak bölgesi)</vt:lpstr>
      <vt:lpstr>2- Regio temporalis (Şakak bölgesi)</vt:lpstr>
      <vt:lpstr>2- Regio temporalis (Şakak bölgesi)</vt:lpstr>
      <vt:lpstr>2- Regio temporalis (Şakak bölgesi)</vt:lpstr>
      <vt:lpstr>2- Regio temporalis (Şakak bölgesi)</vt:lpstr>
      <vt:lpstr>2- Regio temporalis (Şakak bölgesi)</vt:lpstr>
      <vt:lpstr>2- Regio temporalis (Şakak bölgesi)</vt:lpstr>
      <vt:lpstr>PowerPoint Sunusu</vt:lpstr>
      <vt:lpstr>PowerPoint Sunusu</vt:lpstr>
      <vt:lpstr>Subregio mastoidea</vt:lpstr>
      <vt:lpstr>Subregio mastoidea</vt:lpstr>
      <vt:lpstr>Subregio mastoidea</vt:lpstr>
      <vt:lpstr>Regio auricularis</vt:lpstr>
      <vt:lpstr>PowerPoint Sunusu</vt:lpstr>
      <vt:lpstr>Regio auricularis</vt:lpstr>
      <vt:lpstr>Regio auricularis</vt:lpstr>
      <vt:lpstr>PowerPoint Sunusu</vt:lpstr>
      <vt:lpstr>Regio auricularis</vt:lpstr>
      <vt:lpstr>Regio auricularis</vt:lpstr>
      <vt:lpstr>Regio auricularis</vt:lpstr>
      <vt:lpstr>Regio auricularis</vt:lpstr>
      <vt:lpstr>PowerPoint Sunusu</vt:lpstr>
      <vt:lpstr>Regio auricularis</vt:lpstr>
      <vt:lpstr>Regio auricularis</vt:lpstr>
      <vt:lpstr>Regio auricularis</vt:lpstr>
      <vt:lpstr>PowerPoint Sunusu</vt:lpstr>
      <vt:lpstr>Kranio-ensefalik topografi  temel beyinin bazı bölümlerinin  projeksiyon çizgileri:</vt:lpstr>
      <vt:lpstr>Krönlein çizgileri</vt:lpstr>
      <vt:lpstr>Krönlein çizgileri</vt:lpstr>
      <vt:lpstr>PowerPoint Sunusu</vt:lpstr>
      <vt:lpstr>PowerPoint Sunusu</vt:lpstr>
      <vt:lpstr>PowerPoint Sunusu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Carambula</dc:creator>
  <cp:lastModifiedBy>burhan yarar</cp:lastModifiedBy>
  <cp:revision>3</cp:revision>
  <dcterms:created xsi:type="dcterms:W3CDTF">2020-10-25T19:14:52Z</dcterms:created>
  <dcterms:modified xsi:type="dcterms:W3CDTF">2024-10-28T17:15:11Z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2020-10-18T00:00:00Z</vt:filetime>
  </property>
  <property fmtid="{D5CDD505-2E9C-101B-9397-08002B2CF9AE}" pid="3" name="Creator">
    <vt:lpwstr>Acrobat PDFMaker 11 for PowerPoint</vt:lpwstr>
  </property>
  <property fmtid="{D5CDD505-2E9C-101B-9397-08002B2CF9AE}" pid="4" name="LastSaved">
    <vt:filetime>2020-10-25T00:00:00Z</vt:filetime>
  </property>
</Properties>
</file>